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0" r:id="rId5"/>
    <p:sldId id="262" r:id="rId6"/>
    <p:sldId id="265" r:id="rId7"/>
    <p:sldId id="266" r:id="rId8"/>
    <p:sldId id="267" r:id="rId9"/>
    <p:sldId id="268" r:id="rId10"/>
    <p:sldId id="269" r:id="rId11"/>
    <p:sldId id="270" r:id="rId12"/>
    <p:sldId id="271" r:id="rId13"/>
    <p:sldId id="272" r:id="rId14"/>
    <p:sldId id="276" r:id="rId15"/>
    <p:sldId id="275"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0" autoAdjust="0"/>
    <p:restoredTop sz="94660"/>
  </p:normalViewPr>
  <p:slideViewPr>
    <p:cSldViewPr snapToGrid="0">
      <p:cViewPr varScale="1">
        <p:scale>
          <a:sx n="79" d="100"/>
          <a:sy n="79" d="100"/>
        </p:scale>
        <p:origin x="12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0726-15BB-4B92-9AB8-E3A60EF0F5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EFA343-7DAD-44D5-A3D6-CFEC7A4FC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767E39-3000-4CEB-ACF1-D509E9A07434}"/>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5" name="Footer Placeholder 4">
            <a:extLst>
              <a:ext uri="{FF2B5EF4-FFF2-40B4-BE49-F238E27FC236}">
                <a16:creationId xmlns:a16="http://schemas.microsoft.com/office/drawing/2014/main" id="{426181C9-23E2-4010-AEFD-42D819291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562DD-E76B-4677-B655-17527CFDBBFF}"/>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42721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EA22-072D-45EC-B8C8-1AD9E1AC0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F1233E-5214-401E-8C5F-D5EB13CDD4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E0EDF-651A-4BFC-8CE5-094CEE311E34}"/>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5" name="Footer Placeholder 4">
            <a:extLst>
              <a:ext uri="{FF2B5EF4-FFF2-40B4-BE49-F238E27FC236}">
                <a16:creationId xmlns:a16="http://schemas.microsoft.com/office/drawing/2014/main" id="{D1014AFC-CBD7-4954-B8B1-54868EDF9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E8B1F-624A-49C3-B641-7D906C3CBF5B}"/>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319358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B77704-9210-4C07-8E3B-2C321497AF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34D31-CDC9-4051-880F-B00E27E7FA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309D0-2A25-413B-B3FC-94CB869C2CBA}"/>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5" name="Footer Placeholder 4">
            <a:extLst>
              <a:ext uri="{FF2B5EF4-FFF2-40B4-BE49-F238E27FC236}">
                <a16:creationId xmlns:a16="http://schemas.microsoft.com/office/drawing/2014/main" id="{F81C1D8D-FC10-4207-BE79-E678C938D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B4C3C-8358-49F1-A6EC-A178A4409A73}"/>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101136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229B-F901-431C-9BCB-44DA06CFD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A3435-42D0-4DD7-9DA9-1A9F7BAAD7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284CE-E813-4560-874B-BBEC902B31D3}"/>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5" name="Footer Placeholder 4">
            <a:extLst>
              <a:ext uri="{FF2B5EF4-FFF2-40B4-BE49-F238E27FC236}">
                <a16:creationId xmlns:a16="http://schemas.microsoft.com/office/drawing/2014/main" id="{BDFE9469-605B-492C-AEA1-EA8D6F9CC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E28A9-2895-4AE7-8577-8D041F6C355E}"/>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140040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982D-6747-465D-80AD-3215AFC41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5685BF-8C96-4674-A825-460B66438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A2CB0F-6D45-4077-B5F9-698EC65F070D}"/>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5" name="Footer Placeholder 4">
            <a:extLst>
              <a:ext uri="{FF2B5EF4-FFF2-40B4-BE49-F238E27FC236}">
                <a16:creationId xmlns:a16="http://schemas.microsoft.com/office/drawing/2014/main" id="{55C87F3B-9A01-4537-9391-1E597A83C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4DE7F-DCE4-4EAD-AE2A-99E9FA882FA6}"/>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181081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DE90-E88B-4FFD-941D-DA0C26D027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1E4FD-473D-46DC-B8E5-CEF16FD604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77403F-90CC-4A5D-AD33-FD888924FF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45BC6D-7121-44FF-89CF-01DE900E190B}"/>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6" name="Footer Placeholder 5">
            <a:extLst>
              <a:ext uri="{FF2B5EF4-FFF2-40B4-BE49-F238E27FC236}">
                <a16:creationId xmlns:a16="http://schemas.microsoft.com/office/drawing/2014/main" id="{2CEB03E9-9E3D-4B68-BCDF-6F7431E2E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20450-0838-48C8-9B40-E58C3099FEB2}"/>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164589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1C54-304A-4D0E-B56B-BE1D23AC5D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18EFE5-156B-4331-9EBF-48D1C9184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8C85AA-025E-49D0-A565-301F0C574C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946BA-4977-4264-B255-EDDACB015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1658E7-8615-496E-A509-C30EA849CF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7435B-F63E-445E-B506-EEFCF8A27717}"/>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8" name="Footer Placeholder 7">
            <a:extLst>
              <a:ext uri="{FF2B5EF4-FFF2-40B4-BE49-F238E27FC236}">
                <a16:creationId xmlns:a16="http://schemas.microsoft.com/office/drawing/2014/main" id="{C502C061-F9F8-4CFB-A1C5-1F7AA9CE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C28544-C22E-4463-A561-90EDC594233A}"/>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78708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DE22-D949-4D90-83E3-4E99974414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F406B-D890-45A1-856E-22DFE9CF31A8}"/>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4" name="Footer Placeholder 3">
            <a:extLst>
              <a:ext uri="{FF2B5EF4-FFF2-40B4-BE49-F238E27FC236}">
                <a16:creationId xmlns:a16="http://schemas.microsoft.com/office/drawing/2014/main" id="{7D635BD0-1CA7-4C37-9F09-B887B7BD8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19D69B-1E03-4950-B88E-C70EC2CD0FB3}"/>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223463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E410-E8B2-4B8B-A6D4-CDB1A77F3F22}"/>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3" name="Footer Placeholder 2">
            <a:extLst>
              <a:ext uri="{FF2B5EF4-FFF2-40B4-BE49-F238E27FC236}">
                <a16:creationId xmlns:a16="http://schemas.microsoft.com/office/drawing/2014/main" id="{630D7CD4-CA23-4BFE-8264-98543C051B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E3A864-280B-4F15-9F1F-B1DCD5EE7519}"/>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364666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DC77-B9D5-4AC7-93AD-E976BF8AB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B9BBFA-26F5-40AA-90EF-4A1626592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E1731D-65D8-4AE5-9979-B1B0C78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239640-B277-49F0-8102-1EF90BCDACDE}"/>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6" name="Footer Placeholder 5">
            <a:extLst>
              <a:ext uri="{FF2B5EF4-FFF2-40B4-BE49-F238E27FC236}">
                <a16:creationId xmlns:a16="http://schemas.microsoft.com/office/drawing/2014/main" id="{0028AB10-AF18-42EC-A68A-1565FB734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8E7A1-8E5A-405E-92FA-A6992581EB69}"/>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141794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2CC4-6888-4A99-AE37-19987EFC4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5F4902-8079-4B0D-9F10-BA27A3FB3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2AA4ED-D9C8-4494-B32E-84890CA74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091DB2-CB1B-4D93-BBF1-0C5B1231DEC7}"/>
              </a:ext>
            </a:extLst>
          </p:cNvPr>
          <p:cNvSpPr>
            <a:spLocks noGrp="1"/>
          </p:cNvSpPr>
          <p:nvPr>
            <p:ph type="dt" sz="half" idx="10"/>
          </p:nvPr>
        </p:nvSpPr>
        <p:spPr/>
        <p:txBody>
          <a:bodyPr/>
          <a:lstStyle/>
          <a:p>
            <a:fld id="{DB8D1DC2-A8B9-40F4-9E7B-1B4DCAC7920C}" type="datetimeFigureOut">
              <a:rPr lang="en-US" smtClean="0"/>
              <a:t>6/29/2020</a:t>
            </a:fld>
            <a:endParaRPr lang="en-US"/>
          </a:p>
        </p:txBody>
      </p:sp>
      <p:sp>
        <p:nvSpPr>
          <p:cNvPr id="6" name="Footer Placeholder 5">
            <a:extLst>
              <a:ext uri="{FF2B5EF4-FFF2-40B4-BE49-F238E27FC236}">
                <a16:creationId xmlns:a16="http://schemas.microsoft.com/office/drawing/2014/main" id="{709B147C-B43F-409A-B034-89430254F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1D1C1-28DC-4BB4-9BF3-36240DF3CE63}"/>
              </a:ext>
            </a:extLst>
          </p:cNvPr>
          <p:cNvSpPr>
            <a:spLocks noGrp="1"/>
          </p:cNvSpPr>
          <p:nvPr>
            <p:ph type="sldNum" sz="quarter" idx="12"/>
          </p:nvPr>
        </p:nvSpPr>
        <p:spPr/>
        <p:txBody>
          <a:bodyPr/>
          <a:lstStyle/>
          <a:p>
            <a:fld id="{E182C067-EAFE-481B-A8CA-C44D061A68C0}" type="slidenum">
              <a:rPr lang="en-US" smtClean="0"/>
              <a:t>‹#›</a:t>
            </a:fld>
            <a:endParaRPr lang="en-US"/>
          </a:p>
        </p:txBody>
      </p:sp>
    </p:spTree>
    <p:extLst>
      <p:ext uri="{BB962C8B-B14F-4D97-AF65-F5344CB8AC3E}">
        <p14:creationId xmlns:p14="http://schemas.microsoft.com/office/powerpoint/2010/main" val="176739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D379E-E19B-4665-A3F6-845D21C24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7736A6-F50D-4264-91B9-5BD0E3E9B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E78E5-1628-487D-A3C6-B45F01AD6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D1DC2-A8B9-40F4-9E7B-1B4DCAC7920C}" type="datetimeFigureOut">
              <a:rPr lang="en-US" smtClean="0"/>
              <a:t>6/29/2020</a:t>
            </a:fld>
            <a:endParaRPr lang="en-US"/>
          </a:p>
        </p:txBody>
      </p:sp>
      <p:sp>
        <p:nvSpPr>
          <p:cNvPr id="5" name="Footer Placeholder 4">
            <a:extLst>
              <a:ext uri="{FF2B5EF4-FFF2-40B4-BE49-F238E27FC236}">
                <a16:creationId xmlns:a16="http://schemas.microsoft.com/office/drawing/2014/main" id="{C790952D-87B7-43B8-8D73-2C877E8C1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0AB6D-F494-4745-9483-D5AFE842B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2C067-EAFE-481B-A8CA-C44D061A68C0}" type="slidenum">
              <a:rPr lang="en-US" smtClean="0"/>
              <a:t>‹#›</a:t>
            </a:fld>
            <a:endParaRPr lang="en-US"/>
          </a:p>
        </p:txBody>
      </p:sp>
    </p:spTree>
    <p:extLst>
      <p:ext uri="{BB962C8B-B14F-4D97-AF65-F5344CB8AC3E}">
        <p14:creationId xmlns:p14="http://schemas.microsoft.com/office/powerpoint/2010/main" val="167637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5"/>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70"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716474" y="565241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04B8990-779B-450E-9B46-53D8CF1AC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8850"/>
            <a:ext cx="12192000" cy="2400300"/>
          </a:xfrm>
          <a:prstGeom prst="rect">
            <a:avLst/>
          </a:prstGeom>
        </p:spPr>
      </p:pic>
      <p:pic>
        <p:nvPicPr>
          <p:cNvPr id="14" name="Picture 13" descr="A picture containing indoor, wall&#10;&#10;Description generated with high confidence">
            <a:extLst>
              <a:ext uri="{FF2B5EF4-FFF2-40B4-BE49-F238E27FC236}">
                <a16:creationId xmlns:a16="http://schemas.microsoft.com/office/drawing/2014/main" id="{65A084A8-21AB-4124-B4FB-5A2CA79B0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915988"/>
            <a:ext cx="6553200" cy="2686050"/>
          </a:xfrm>
          <a:prstGeom prst="rect">
            <a:avLst/>
          </a:prstGeom>
        </p:spPr>
      </p:pic>
      <p:sp>
        <p:nvSpPr>
          <p:cNvPr id="2" name="TextBox 1">
            <a:extLst>
              <a:ext uri="{FF2B5EF4-FFF2-40B4-BE49-F238E27FC236}">
                <a16:creationId xmlns:a16="http://schemas.microsoft.com/office/drawing/2014/main" id="{3B87FC6C-BD2C-4AEE-AFDC-A12725D8821D}"/>
              </a:ext>
            </a:extLst>
          </p:cNvPr>
          <p:cNvSpPr txBox="1"/>
          <p:nvPr/>
        </p:nvSpPr>
        <p:spPr>
          <a:xfrm>
            <a:off x="2819400" y="4138082"/>
            <a:ext cx="6553200" cy="954107"/>
          </a:xfrm>
          <a:prstGeom prst="rect">
            <a:avLst/>
          </a:prstGeom>
          <a:noFill/>
        </p:spPr>
        <p:txBody>
          <a:bodyPr wrap="square" rtlCol="0">
            <a:spAutoFit/>
          </a:bodyPr>
          <a:lstStyle/>
          <a:p>
            <a:pPr algn="ctr"/>
            <a:r>
              <a:rPr lang="en-US" sz="2800" dirty="0">
                <a:solidFill>
                  <a:schemeClr val="bg1"/>
                </a:solidFill>
              </a:rPr>
              <a:t>VLF E Series VLF and Tan Delta Hook Up and control with E-Link</a:t>
            </a:r>
          </a:p>
        </p:txBody>
      </p:sp>
    </p:spTree>
    <p:extLst>
      <p:ext uri="{BB962C8B-B14F-4D97-AF65-F5344CB8AC3E}">
        <p14:creationId xmlns:p14="http://schemas.microsoft.com/office/powerpoint/2010/main" val="180087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7: The VLF and Tan Delta are ready to test</a:t>
            </a:r>
          </a:p>
        </p:txBody>
      </p:sp>
      <p:pic>
        <p:nvPicPr>
          <p:cNvPr id="2" name="Content Placeholder 1">
            <a:extLst>
              <a:ext uri="{FF2B5EF4-FFF2-40B4-BE49-F238E27FC236}">
                <a16:creationId xmlns:a16="http://schemas.microsoft.com/office/drawing/2014/main" id="{546D3D65-D7BB-40DD-96BE-876BED936369}"/>
              </a:ext>
            </a:extLst>
          </p:cNvPr>
          <p:cNvPicPr>
            <a:picLocks noGrp="1" noChangeAspect="1"/>
          </p:cNvPicPr>
          <p:nvPr>
            <p:ph idx="1"/>
          </p:nvPr>
        </p:nvPicPr>
        <p:blipFill>
          <a:blip r:embed="rId3"/>
          <a:stretch>
            <a:fillRect/>
          </a:stretch>
        </p:blipFill>
        <p:spPr>
          <a:xfrm>
            <a:off x="661081" y="2240636"/>
            <a:ext cx="4749196" cy="3279932"/>
          </a:xfrm>
          <a:prstGeom prst="rect">
            <a:avLst/>
          </a:prstGeom>
        </p:spPr>
      </p:pic>
      <p:sp>
        <p:nvSpPr>
          <p:cNvPr id="3" name="TextBox 2">
            <a:extLst>
              <a:ext uri="{FF2B5EF4-FFF2-40B4-BE49-F238E27FC236}">
                <a16:creationId xmlns:a16="http://schemas.microsoft.com/office/drawing/2014/main" id="{C0B958DA-4E2B-4E95-9143-35861E9E3DFF}"/>
              </a:ext>
            </a:extLst>
          </p:cNvPr>
          <p:cNvSpPr txBox="1"/>
          <p:nvPr/>
        </p:nvSpPr>
        <p:spPr>
          <a:xfrm>
            <a:off x="6481879" y="1689793"/>
            <a:ext cx="4753609" cy="3970318"/>
          </a:xfrm>
          <a:prstGeom prst="rect">
            <a:avLst/>
          </a:prstGeom>
          <a:noFill/>
        </p:spPr>
        <p:txBody>
          <a:bodyPr wrap="none" rtlCol="0">
            <a:spAutoFit/>
          </a:bodyPr>
          <a:lstStyle/>
          <a:p>
            <a:pPr marL="342900" indent="-342900">
              <a:buFont typeface="+mj-lt"/>
              <a:buAutoNum type="arabicPeriod"/>
            </a:pPr>
            <a:r>
              <a:rPr lang="en-US" dirty="0"/>
              <a:t>Press the blue button for “New Test Setup”</a:t>
            </a:r>
          </a:p>
          <a:p>
            <a:pPr marL="342900" indent="-342900">
              <a:buFont typeface="+mj-lt"/>
              <a:buAutoNum type="arabicPeriod"/>
            </a:pPr>
            <a:r>
              <a:rPr lang="en-US" dirty="0"/>
              <a:t>Choose “Sinewave “ for waveform</a:t>
            </a:r>
          </a:p>
          <a:p>
            <a:pPr marL="342900" indent="-342900">
              <a:buFont typeface="+mj-lt"/>
              <a:buAutoNum type="arabicPeriod"/>
            </a:pPr>
            <a:r>
              <a:rPr lang="en-US" dirty="0"/>
              <a:t>Choose the desired output frequency (0.1Hz)</a:t>
            </a:r>
          </a:p>
          <a:p>
            <a:pPr marL="342900" indent="-342900">
              <a:buFont typeface="+mj-lt"/>
              <a:buAutoNum type="arabicPeriod"/>
            </a:pPr>
            <a:r>
              <a:rPr lang="en-US" dirty="0"/>
              <a:t>Choose voltage step 1</a:t>
            </a:r>
          </a:p>
          <a:p>
            <a:pPr marL="800100" lvl="1" indent="-342900">
              <a:buFont typeface="+mj-lt"/>
              <a:buAutoNum type="arabicPeriod"/>
            </a:pPr>
            <a:r>
              <a:rPr lang="en-US" dirty="0"/>
              <a:t>Set up first test voltage (0.5 x u0)</a:t>
            </a:r>
          </a:p>
          <a:p>
            <a:pPr marL="800100" lvl="1" indent="-342900">
              <a:buFont typeface="+mj-lt"/>
              <a:buAutoNum type="arabicPeriod"/>
            </a:pPr>
            <a:r>
              <a:rPr lang="en-US" dirty="0"/>
              <a:t>Set duration for 3 minutes</a:t>
            </a:r>
          </a:p>
          <a:p>
            <a:pPr marL="342900" indent="-342900">
              <a:buFont typeface="+mj-lt"/>
              <a:buAutoNum type="arabicPeriod"/>
            </a:pPr>
            <a:r>
              <a:rPr lang="en-US" dirty="0"/>
              <a:t>Choose voltage step 2</a:t>
            </a:r>
          </a:p>
          <a:p>
            <a:pPr marL="800100" lvl="1" indent="-342900">
              <a:buFont typeface="+mj-lt"/>
              <a:buAutoNum type="arabicPeriod"/>
            </a:pPr>
            <a:r>
              <a:rPr lang="en-US" dirty="0"/>
              <a:t>Set up first test voltage (u0)</a:t>
            </a:r>
          </a:p>
          <a:p>
            <a:pPr marL="800100" lvl="1" indent="-342900">
              <a:buFont typeface="+mj-lt"/>
              <a:buAutoNum type="arabicPeriod"/>
            </a:pPr>
            <a:r>
              <a:rPr lang="en-US" dirty="0"/>
              <a:t>Set duration for 3 minutes</a:t>
            </a:r>
          </a:p>
          <a:p>
            <a:pPr marL="342900" indent="-342900">
              <a:buFont typeface="+mj-lt"/>
              <a:buAutoNum type="arabicPeriod"/>
            </a:pPr>
            <a:r>
              <a:rPr lang="en-US" dirty="0"/>
              <a:t>Choose voltage step 3</a:t>
            </a:r>
          </a:p>
          <a:p>
            <a:pPr marL="800100" lvl="1" indent="-342900">
              <a:buFont typeface="+mj-lt"/>
              <a:buAutoNum type="arabicPeriod"/>
            </a:pPr>
            <a:r>
              <a:rPr lang="en-US" dirty="0"/>
              <a:t>Set up first test voltage (1.5 x u0)</a:t>
            </a:r>
          </a:p>
          <a:p>
            <a:pPr marL="800100" lvl="1" indent="-342900">
              <a:buFont typeface="+mj-lt"/>
              <a:buAutoNum type="arabicPeriod"/>
            </a:pPr>
            <a:r>
              <a:rPr lang="en-US" dirty="0"/>
              <a:t>Set duration for 3 minutes</a:t>
            </a:r>
          </a:p>
          <a:p>
            <a:pPr marL="342900" indent="-342900">
              <a:buFont typeface="+mj-lt"/>
              <a:buAutoNum type="arabicPeriod"/>
            </a:pPr>
            <a:r>
              <a:rPr lang="en-US" dirty="0"/>
              <a:t>Choose “Fault” as “Overload on Arc”</a:t>
            </a:r>
          </a:p>
          <a:p>
            <a:pPr marL="342900" indent="-342900">
              <a:buFont typeface="+mj-lt"/>
              <a:buAutoNum type="arabicPeriod"/>
            </a:pPr>
            <a:r>
              <a:rPr lang="en-US" dirty="0"/>
              <a:t>Press the blue button to start the test</a:t>
            </a:r>
          </a:p>
        </p:txBody>
      </p:sp>
    </p:spTree>
    <p:extLst>
      <p:ext uri="{BB962C8B-B14F-4D97-AF65-F5344CB8AC3E}">
        <p14:creationId xmlns:p14="http://schemas.microsoft.com/office/powerpoint/2010/main" val="96745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Control of VLF and Tan Delta via E-Link with PC</a:t>
            </a:r>
          </a:p>
        </p:txBody>
      </p:sp>
      <p:pic>
        <p:nvPicPr>
          <p:cNvPr id="3" name="Content Placeholder 2" descr="A computer sitting on a table&#10;&#10;Description generated with high confidence">
            <a:extLst>
              <a:ext uri="{FF2B5EF4-FFF2-40B4-BE49-F238E27FC236}">
                <a16:creationId xmlns:a16="http://schemas.microsoft.com/office/drawing/2014/main" id="{3CAD3A78-9324-489D-9939-66450B5944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49301" y="1493187"/>
            <a:ext cx="2902905" cy="3870541"/>
          </a:xfrm>
        </p:spPr>
      </p:pic>
      <p:pic>
        <p:nvPicPr>
          <p:cNvPr id="6" name="Picture 5">
            <a:extLst>
              <a:ext uri="{FF2B5EF4-FFF2-40B4-BE49-F238E27FC236}">
                <a16:creationId xmlns:a16="http://schemas.microsoft.com/office/drawing/2014/main" id="{202F58B9-5933-4894-82E6-9B747F08B958}"/>
              </a:ext>
            </a:extLst>
          </p:cNvPr>
          <p:cNvPicPr>
            <a:picLocks noChangeAspect="1"/>
          </p:cNvPicPr>
          <p:nvPr/>
        </p:nvPicPr>
        <p:blipFill>
          <a:blip r:embed="rId4"/>
          <a:stretch>
            <a:fillRect/>
          </a:stretch>
        </p:blipFill>
        <p:spPr>
          <a:xfrm>
            <a:off x="1129538" y="1547679"/>
            <a:ext cx="5371042" cy="3761558"/>
          </a:xfrm>
          <a:prstGeom prst="rect">
            <a:avLst/>
          </a:prstGeom>
        </p:spPr>
      </p:pic>
    </p:spTree>
    <p:extLst>
      <p:ext uri="{BB962C8B-B14F-4D97-AF65-F5344CB8AC3E}">
        <p14:creationId xmlns:p14="http://schemas.microsoft.com/office/powerpoint/2010/main" val="10012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8: Insert the green USB </a:t>
            </a:r>
            <a:r>
              <a:rPr lang="en-US" sz="4000" dirty="0" err="1"/>
              <a:t>Xbee</a:t>
            </a:r>
            <a:r>
              <a:rPr lang="en-US" sz="4000" dirty="0"/>
              <a:t> Antenna into PC  </a:t>
            </a:r>
          </a:p>
        </p:txBody>
      </p:sp>
      <p:pic>
        <p:nvPicPr>
          <p:cNvPr id="2" name="Content Placeholder 1">
            <a:extLst>
              <a:ext uri="{FF2B5EF4-FFF2-40B4-BE49-F238E27FC236}">
                <a16:creationId xmlns:a16="http://schemas.microsoft.com/office/drawing/2014/main" id="{F6BF1DC6-9475-4C67-8831-7C38F5DDA4B9}"/>
              </a:ext>
            </a:extLst>
          </p:cNvPr>
          <p:cNvPicPr>
            <a:picLocks noGrp="1" noChangeAspect="1"/>
          </p:cNvPicPr>
          <p:nvPr>
            <p:ph idx="1"/>
          </p:nvPr>
        </p:nvPicPr>
        <p:blipFill>
          <a:blip r:embed="rId3"/>
          <a:stretch>
            <a:fillRect/>
          </a:stretch>
        </p:blipFill>
        <p:spPr>
          <a:xfrm>
            <a:off x="1721798" y="1492810"/>
            <a:ext cx="2908044" cy="3871296"/>
          </a:xfrm>
          <a:prstGeom prst="rect">
            <a:avLst/>
          </a:prstGeom>
        </p:spPr>
      </p:pic>
      <p:sp>
        <p:nvSpPr>
          <p:cNvPr id="3" name="Oval 2">
            <a:extLst>
              <a:ext uri="{FF2B5EF4-FFF2-40B4-BE49-F238E27FC236}">
                <a16:creationId xmlns:a16="http://schemas.microsoft.com/office/drawing/2014/main" id="{7C7DFD7B-4D1A-4F92-8A02-78A59B49AFFE}"/>
              </a:ext>
            </a:extLst>
          </p:cNvPr>
          <p:cNvSpPr/>
          <p:nvPr/>
        </p:nvSpPr>
        <p:spPr>
          <a:xfrm>
            <a:off x="2743199" y="3008494"/>
            <a:ext cx="1293541" cy="132556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219BBA1-82A3-48A1-A741-E7AAFA14B7F0}"/>
              </a:ext>
            </a:extLst>
          </p:cNvPr>
          <p:cNvSpPr txBox="1"/>
          <p:nvPr/>
        </p:nvSpPr>
        <p:spPr>
          <a:xfrm>
            <a:off x="6336871" y="2828293"/>
            <a:ext cx="4209550" cy="1200329"/>
          </a:xfrm>
          <a:prstGeom prst="rect">
            <a:avLst/>
          </a:prstGeom>
          <a:noFill/>
        </p:spPr>
        <p:txBody>
          <a:bodyPr wrap="none" rtlCol="0">
            <a:spAutoFit/>
          </a:bodyPr>
          <a:lstStyle/>
          <a:p>
            <a:pPr marL="342900" indent="-342900">
              <a:buFont typeface="+mj-lt"/>
              <a:buAutoNum type="arabicPeriod"/>
            </a:pPr>
            <a:r>
              <a:rPr lang="en-US" dirty="0"/>
              <a:t>Plug green USB </a:t>
            </a:r>
            <a:r>
              <a:rPr lang="en-US" dirty="0" err="1"/>
              <a:t>Xbee</a:t>
            </a:r>
            <a:r>
              <a:rPr lang="en-US" dirty="0"/>
              <a:t> Antenna into PC</a:t>
            </a:r>
          </a:p>
          <a:p>
            <a:pPr marL="342900" indent="-342900">
              <a:buFont typeface="+mj-lt"/>
              <a:buAutoNum type="arabicPeriod"/>
            </a:pPr>
            <a:r>
              <a:rPr lang="en-US" dirty="0"/>
              <a:t>Install the drivers for the </a:t>
            </a:r>
            <a:r>
              <a:rPr lang="en-US" dirty="0" err="1"/>
              <a:t>Xbee</a:t>
            </a:r>
            <a:r>
              <a:rPr lang="en-US" dirty="0"/>
              <a:t> Antenna</a:t>
            </a:r>
          </a:p>
          <a:p>
            <a:pPr marL="342900" indent="-342900">
              <a:buFont typeface="+mj-lt"/>
              <a:buAutoNum type="arabicPeriod"/>
            </a:pPr>
            <a:r>
              <a:rPr lang="en-US" dirty="0"/>
              <a:t>Download via the Internet (or)</a:t>
            </a:r>
          </a:p>
          <a:p>
            <a:pPr marL="342900" indent="-342900">
              <a:buFont typeface="+mj-lt"/>
              <a:buAutoNum type="arabicPeriod"/>
            </a:pPr>
            <a:r>
              <a:rPr lang="en-US" dirty="0"/>
              <a:t>Download via the red HVI flash drive</a:t>
            </a:r>
          </a:p>
        </p:txBody>
      </p:sp>
    </p:spTree>
    <p:extLst>
      <p:ext uri="{BB962C8B-B14F-4D97-AF65-F5344CB8AC3E}">
        <p14:creationId xmlns:p14="http://schemas.microsoft.com/office/powerpoint/2010/main" val="79897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9: Open E-Link Software</a:t>
            </a:r>
          </a:p>
        </p:txBody>
      </p:sp>
      <p:pic>
        <p:nvPicPr>
          <p:cNvPr id="2" name="Content Placeholder 1">
            <a:extLst>
              <a:ext uri="{FF2B5EF4-FFF2-40B4-BE49-F238E27FC236}">
                <a16:creationId xmlns:a16="http://schemas.microsoft.com/office/drawing/2014/main" id="{B0122522-52A1-4E44-8B95-A729DDB6F16B}"/>
              </a:ext>
            </a:extLst>
          </p:cNvPr>
          <p:cNvPicPr>
            <a:picLocks noGrp="1" noChangeAspect="1"/>
          </p:cNvPicPr>
          <p:nvPr>
            <p:ph idx="1"/>
          </p:nvPr>
        </p:nvPicPr>
        <p:blipFill>
          <a:blip r:embed="rId3"/>
          <a:stretch>
            <a:fillRect/>
          </a:stretch>
        </p:blipFill>
        <p:spPr>
          <a:xfrm>
            <a:off x="724958" y="1730466"/>
            <a:ext cx="5371042" cy="3761558"/>
          </a:xfrm>
          <a:prstGeom prst="rect">
            <a:avLst/>
          </a:prstGeom>
        </p:spPr>
      </p:pic>
      <p:sp>
        <p:nvSpPr>
          <p:cNvPr id="3" name="TextBox 2">
            <a:extLst>
              <a:ext uri="{FF2B5EF4-FFF2-40B4-BE49-F238E27FC236}">
                <a16:creationId xmlns:a16="http://schemas.microsoft.com/office/drawing/2014/main" id="{A4D47354-F5C5-4572-977B-AC40CC15BEF6}"/>
              </a:ext>
            </a:extLst>
          </p:cNvPr>
          <p:cNvSpPr txBox="1"/>
          <p:nvPr/>
        </p:nvSpPr>
        <p:spPr>
          <a:xfrm>
            <a:off x="6336871" y="2519545"/>
            <a:ext cx="5595699" cy="2308324"/>
          </a:xfrm>
          <a:prstGeom prst="rect">
            <a:avLst/>
          </a:prstGeom>
          <a:noFill/>
        </p:spPr>
        <p:txBody>
          <a:bodyPr wrap="none" rtlCol="0">
            <a:spAutoFit/>
          </a:bodyPr>
          <a:lstStyle/>
          <a:p>
            <a:pPr marL="342900" indent="-342900">
              <a:buFont typeface="+mj-lt"/>
              <a:buAutoNum type="arabicPeriod"/>
            </a:pPr>
            <a:r>
              <a:rPr lang="en-US" dirty="0"/>
              <a:t>Install the E-Link software from the red HVI flash drive</a:t>
            </a:r>
          </a:p>
          <a:p>
            <a:pPr marL="342900" indent="-342900">
              <a:buFont typeface="+mj-lt"/>
              <a:buAutoNum type="arabicPeriod"/>
            </a:pPr>
            <a:r>
              <a:rPr lang="en-US" dirty="0"/>
              <a:t>Open the E-Link software</a:t>
            </a:r>
          </a:p>
          <a:p>
            <a:pPr marL="342900" indent="-342900">
              <a:buFont typeface="+mj-lt"/>
              <a:buAutoNum type="arabicPeriod"/>
            </a:pPr>
            <a:r>
              <a:rPr lang="en-US" dirty="0"/>
              <a:t>Click on “Settings”</a:t>
            </a:r>
          </a:p>
          <a:p>
            <a:pPr marL="342900" indent="-342900">
              <a:buFont typeface="+mj-lt"/>
              <a:buAutoNum type="arabicPeriod"/>
            </a:pPr>
            <a:r>
              <a:rPr lang="en-US" dirty="0"/>
              <a:t>Click on the “Communications” tab</a:t>
            </a:r>
          </a:p>
          <a:p>
            <a:pPr marL="342900" indent="-342900">
              <a:buFont typeface="+mj-lt"/>
              <a:buAutoNum type="arabicPeriod"/>
            </a:pPr>
            <a:r>
              <a:rPr lang="en-US" dirty="0"/>
              <a:t>Click the “Auto Detect” button </a:t>
            </a:r>
          </a:p>
          <a:p>
            <a:pPr marL="342900" indent="-342900">
              <a:buFont typeface="+mj-lt"/>
              <a:buAutoNum type="arabicPeriod"/>
            </a:pPr>
            <a:r>
              <a:rPr lang="en-US" dirty="0"/>
              <a:t>The software should automatically assign a serial port</a:t>
            </a:r>
          </a:p>
          <a:p>
            <a:pPr marL="342900" indent="-342900">
              <a:buFont typeface="+mj-lt"/>
              <a:buAutoNum type="arabicPeriod"/>
            </a:pPr>
            <a:r>
              <a:rPr lang="en-US" dirty="0"/>
              <a:t>Click “Close” </a:t>
            </a:r>
          </a:p>
          <a:p>
            <a:pPr marL="342900" indent="-342900">
              <a:buFont typeface="+mj-lt"/>
              <a:buAutoNum type="arabicPeriod"/>
            </a:pPr>
            <a:r>
              <a:rPr lang="en-US" dirty="0"/>
              <a:t>If you have issues please contact factory@hvinc.com</a:t>
            </a:r>
          </a:p>
        </p:txBody>
      </p:sp>
    </p:spTree>
    <p:extLst>
      <p:ext uri="{BB962C8B-B14F-4D97-AF65-F5344CB8AC3E}">
        <p14:creationId xmlns:p14="http://schemas.microsoft.com/office/powerpoint/2010/main" val="332448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10: Click “RUN TEST”</a:t>
            </a:r>
          </a:p>
        </p:txBody>
      </p:sp>
      <p:pic>
        <p:nvPicPr>
          <p:cNvPr id="2" name="Content Placeholder 1">
            <a:extLst>
              <a:ext uri="{FF2B5EF4-FFF2-40B4-BE49-F238E27FC236}">
                <a16:creationId xmlns:a16="http://schemas.microsoft.com/office/drawing/2014/main" id="{C04F8AFA-0849-4B00-A553-1967775ABC6A}"/>
              </a:ext>
            </a:extLst>
          </p:cNvPr>
          <p:cNvPicPr>
            <a:picLocks noGrp="1" noChangeAspect="1"/>
          </p:cNvPicPr>
          <p:nvPr>
            <p:ph idx="1"/>
          </p:nvPr>
        </p:nvPicPr>
        <p:blipFill>
          <a:blip r:embed="rId3"/>
          <a:stretch>
            <a:fillRect/>
          </a:stretch>
        </p:blipFill>
        <p:spPr>
          <a:xfrm>
            <a:off x="3410479" y="1697485"/>
            <a:ext cx="5371042" cy="3761558"/>
          </a:xfrm>
          <a:prstGeom prst="rect">
            <a:avLst/>
          </a:prstGeom>
        </p:spPr>
      </p:pic>
      <p:sp>
        <p:nvSpPr>
          <p:cNvPr id="3" name="Oval 2">
            <a:extLst>
              <a:ext uri="{FF2B5EF4-FFF2-40B4-BE49-F238E27FC236}">
                <a16:creationId xmlns:a16="http://schemas.microsoft.com/office/drawing/2014/main" id="{4E24CAE4-4827-467A-A968-EE78813AC5C4}"/>
              </a:ext>
            </a:extLst>
          </p:cNvPr>
          <p:cNvSpPr/>
          <p:nvPr/>
        </p:nvSpPr>
        <p:spPr>
          <a:xfrm>
            <a:off x="3948874" y="3578264"/>
            <a:ext cx="1403712" cy="13840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69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11: Ready to program the test using E-Link</a:t>
            </a:r>
          </a:p>
        </p:txBody>
      </p:sp>
      <p:pic>
        <p:nvPicPr>
          <p:cNvPr id="2" name="Content Placeholder 1">
            <a:extLst>
              <a:ext uri="{FF2B5EF4-FFF2-40B4-BE49-F238E27FC236}">
                <a16:creationId xmlns:a16="http://schemas.microsoft.com/office/drawing/2014/main" id="{BE55314D-879E-46C1-B502-4E1C0F6CD4E4}"/>
              </a:ext>
            </a:extLst>
          </p:cNvPr>
          <p:cNvPicPr>
            <a:picLocks noGrp="1" noChangeAspect="1"/>
          </p:cNvPicPr>
          <p:nvPr>
            <p:ph idx="1"/>
          </p:nvPr>
        </p:nvPicPr>
        <p:blipFill>
          <a:blip r:embed="rId3"/>
          <a:stretch>
            <a:fillRect/>
          </a:stretch>
        </p:blipFill>
        <p:spPr>
          <a:xfrm>
            <a:off x="636616" y="1981283"/>
            <a:ext cx="5078408" cy="3554276"/>
          </a:xfrm>
          <a:prstGeom prst="rect">
            <a:avLst/>
          </a:prstGeom>
        </p:spPr>
      </p:pic>
      <p:sp>
        <p:nvSpPr>
          <p:cNvPr id="3" name="TextBox 2">
            <a:extLst>
              <a:ext uri="{FF2B5EF4-FFF2-40B4-BE49-F238E27FC236}">
                <a16:creationId xmlns:a16="http://schemas.microsoft.com/office/drawing/2014/main" id="{7C89AE00-6D98-4472-80FE-678449C686A0}"/>
              </a:ext>
            </a:extLst>
          </p:cNvPr>
          <p:cNvSpPr txBox="1"/>
          <p:nvPr/>
        </p:nvSpPr>
        <p:spPr>
          <a:xfrm>
            <a:off x="6526276" y="1796747"/>
            <a:ext cx="5548955" cy="4247317"/>
          </a:xfrm>
          <a:prstGeom prst="rect">
            <a:avLst/>
          </a:prstGeom>
          <a:noFill/>
        </p:spPr>
        <p:txBody>
          <a:bodyPr wrap="none" rtlCol="0">
            <a:spAutoFit/>
          </a:bodyPr>
          <a:lstStyle/>
          <a:p>
            <a:pPr marL="342900" indent="-342900">
              <a:buFont typeface="+mj-lt"/>
              <a:buAutoNum type="arabicPeriod"/>
            </a:pPr>
            <a:r>
              <a:rPr lang="en-US" dirty="0"/>
              <a:t>Choose “VLF/TD” as your “Measurement Source”</a:t>
            </a:r>
          </a:p>
          <a:p>
            <a:pPr marL="342900" indent="-342900">
              <a:buFont typeface="+mj-lt"/>
              <a:buAutoNum type="arabicPeriod"/>
            </a:pPr>
            <a:r>
              <a:rPr lang="en-US" dirty="0"/>
              <a:t>Choose “Sinewave” as your “Waveform”</a:t>
            </a:r>
          </a:p>
          <a:p>
            <a:pPr marL="342900" indent="-342900">
              <a:buFont typeface="+mj-lt"/>
              <a:buAutoNum type="arabicPeriod"/>
            </a:pPr>
            <a:r>
              <a:rPr lang="en-US" dirty="0"/>
              <a:t>Choose your output frequency (.1Hz is normal for TD)</a:t>
            </a:r>
          </a:p>
          <a:p>
            <a:pPr marL="342900" indent="-342900">
              <a:buFont typeface="+mj-lt"/>
              <a:buAutoNum type="arabicPeriod"/>
            </a:pPr>
            <a:r>
              <a:rPr lang="en-US" dirty="0"/>
              <a:t>Choose voltage step 1</a:t>
            </a:r>
          </a:p>
          <a:p>
            <a:pPr marL="800100" lvl="1" indent="-342900">
              <a:buFont typeface="+mj-lt"/>
              <a:buAutoNum type="arabicPeriod"/>
            </a:pPr>
            <a:r>
              <a:rPr lang="en-US" dirty="0"/>
              <a:t>Set up first test voltage (0.5 x u0)</a:t>
            </a:r>
          </a:p>
          <a:p>
            <a:pPr marL="800100" lvl="1" indent="-342900">
              <a:buFont typeface="+mj-lt"/>
              <a:buAutoNum type="arabicPeriod"/>
            </a:pPr>
            <a:r>
              <a:rPr lang="en-US" dirty="0"/>
              <a:t>Set duration for 3 minutes</a:t>
            </a:r>
          </a:p>
          <a:p>
            <a:pPr marL="342900" indent="-342900">
              <a:buFont typeface="+mj-lt"/>
              <a:buAutoNum type="arabicPeriod"/>
            </a:pPr>
            <a:r>
              <a:rPr lang="en-US" dirty="0"/>
              <a:t>Choose voltage step 2</a:t>
            </a:r>
          </a:p>
          <a:p>
            <a:pPr marL="800100" lvl="1" indent="-342900">
              <a:buFont typeface="+mj-lt"/>
              <a:buAutoNum type="arabicPeriod"/>
            </a:pPr>
            <a:r>
              <a:rPr lang="en-US" dirty="0"/>
              <a:t>Set up first test voltage (u0)</a:t>
            </a:r>
          </a:p>
          <a:p>
            <a:pPr marL="800100" lvl="1" indent="-342900">
              <a:buFont typeface="+mj-lt"/>
              <a:buAutoNum type="arabicPeriod"/>
            </a:pPr>
            <a:r>
              <a:rPr lang="en-US" dirty="0"/>
              <a:t>Set duration for 3 minutes</a:t>
            </a:r>
          </a:p>
          <a:p>
            <a:pPr marL="342900" indent="-342900">
              <a:buFont typeface="+mj-lt"/>
              <a:buAutoNum type="arabicPeriod"/>
            </a:pPr>
            <a:r>
              <a:rPr lang="en-US" dirty="0"/>
              <a:t>Choose voltage step 3</a:t>
            </a:r>
          </a:p>
          <a:p>
            <a:pPr marL="800100" lvl="1" indent="-342900">
              <a:buFont typeface="+mj-lt"/>
              <a:buAutoNum type="arabicPeriod"/>
            </a:pPr>
            <a:r>
              <a:rPr lang="en-US" dirty="0"/>
              <a:t>Set up first test voltage (1.5 x u0)</a:t>
            </a:r>
          </a:p>
          <a:p>
            <a:pPr marL="800100" lvl="1" indent="-342900">
              <a:buFont typeface="+mj-lt"/>
              <a:buAutoNum type="arabicPeriod"/>
            </a:pPr>
            <a:r>
              <a:rPr lang="en-US" dirty="0"/>
              <a:t>Set duration for 3 minutes</a:t>
            </a:r>
          </a:p>
          <a:p>
            <a:pPr marL="342900" indent="-342900">
              <a:buFont typeface="+mj-lt"/>
              <a:buAutoNum type="arabicPeriod"/>
            </a:pPr>
            <a:r>
              <a:rPr lang="en-US" dirty="0"/>
              <a:t>Choose “Fault” as “Overload on Arc”</a:t>
            </a:r>
          </a:p>
          <a:p>
            <a:pPr marL="342900" indent="-342900">
              <a:buFont typeface="+mj-lt"/>
              <a:buAutoNum type="arabicPeriod"/>
            </a:pPr>
            <a:r>
              <a:rPr lang="en-US" dirty="0"/>
              <a:t>Click the green “Start” Button</a:t>
            </a:r>
          </a:p>
          <a:p>
            <a:pPr marL="342900" indent="-342900">
              <a:buFont typeface="+mj-lt"/>
              <a:buAutoNum type="arabicPeriod"/>
            </a:pPr>
            <a:endParaRPr lang="en-US" dirty="0"/>
          </a:p>
        </p:txBody>
      </p:sp>
    </p:spTree>
    <p:extLst>
      <p:ext uri="{BB962C8B-B14F-4D97-AF65-F5344CB8AC3E}">
        <p14:creationId xmlns:p14="http://schemas.microsoft.com/office/powerpoint/2010/main" val="181782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70"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AD6181F-AD5B-4279-972E-0DCC9BDF8508}"/>
              </a:ext>
            </a:extLst>
          </p:cNvPr>
          <p:cNvSpPr txBox="1"/>
          <p:nvPr/>
        </p:nvSpPr>
        <p:spPr>
          <a:xfrm>
            <a:off x="3002041" y="4684760"/>
            <a:ext cx="66696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Thank you for watching, if you have any questions please contact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High Voltage, Inc. or your local High Voltage, Inc. sales representative</a:t>
            </a:r>
          </a:p>
        </p:txBody>
      </p:sp>
      <p:pic>
        <p:nvPicPr>
          <p:cNvPr id="6" name="Picture 5">
            <a:extLst>
              <a:ext uri="{FF2B5EF4-FFF2-40B4-BE49-F238E27FC236}">
                <a16:creationId xmlns:a16="http://schemas.microsoft.com/office/drawing/2014/main" id="{F897AD97-55A6-47D9-B32A-5778F389CC51}"/>
              </a:ext>
            </a:extLst>
          </p:cNvPr>
          <p:cNvPicPr>
            <a:picLocks noChangeAspect="1"/>
          </p:cNvPicPr>
          <p:nvPr/>
        </p:nvPicPr>
        <p:blipFill>
          <a:blip r:embed="rId3"/>
          <a:stretch>
            <a:fillRect/>
          </a:stretch>
        </p:blipFill>
        <p:spPr>
          <a:xfrm>
            <a:off x="3622919" y="2129443"/>
            <a:ext cx="5427901" cy="2226702"/>
          </a:xfrm>
          <a:prstGeom prst="rect">
            <a:avLst/>
          </a:prstGeom>
        </p:spPr>
      </p:pic>
      <p:sp>
        <p:nvSpPr>
          <p:cNvPr id="8" name="TextBox 7">
            <a:extLst>
              <a:ext uri="{FF2B5EF4-FFF2-40B4-BE49-F238E27FC236}">
                <a16:creationId xmlns:a16="http://schemas.microsoft.com/office/drawing/2014/main" id="{2B38F738-72EA-4D91-BB46-8C7D392DFE7A}"/>
              </a:ext>
            </a:extLst>
          </p:cNvPr>
          <p:cNvSpPr txBox="1"/>
          <p:nvPr/>
        </p:nvSpPr>
        <p:spPr>
          <a:xfrm>
            <a:off x="4402139" y="474014"/>
            <a:ext cx="3387722"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from</a:t>
            </a:r>
          </a:p>
        </p:txBody>
      </p:sp>
    </p:spTree>
    <p:extLst>
      <p:ext uri="{BB962C8B-B14F-4D97-AF65-F5344CB8AC3E}">
        <p14:creationId xmlns:p14="http://schemas.microsoft.com/office/powerpoint/2010/main" val="57798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Disclaimer</a:t>
            </a:r>
          </a:p>
        </p:txBody>
      </p:sp>
      <p:sp>
        <p:nvSpPr>
          <p:cNvPr id="5" name="Content Placeholder 4">
            <a:extLst>
              <a:ext uri="{FF2B5EF4-FFF2-40B4-BE49-F238E27FC236}">
                <a16:creationId xmlns:a16="http://schemas.microsoft.com/office/drawing/2014/main" id="{B6B7D8AA-7C80-49FD-8218-538F5154C210}"/>
              </a:ext>
            </a:extLst>
          </p:cNvPr>
          <p:cNvSpPr>
            <a:spLocks noGrp="1"/>
          </p:cNvSpPr>
          <p:nvPr>
            <p:ph idx="1"/>
          </p:nvPr>
        </p:nvSpPr>
        <p:spPr>
          <a:xfrm>
            <a:off x="838200" y="2098929"/>
            <a:ext cx="10515600" cy="4351338"/>
          </a:xfrm>
        </p:spPr>
        <p:txBody>
          <a:bodyPr/>
          <a:lstStyle/>
          <a:p>
            <a:pPr marL="0" indent="0" algn="ctr">
              <a:buNone/>
            </a:pPr>
            <a:endParaRPr lang="en-US" dirty="0"/>
          </a:p>
          <a:p>
            <a:pPr marL="0" indent="0" algn="ctr">
              <a:buNone/>
            </a:pPr>
            <a:r>
              <a:rPr lang="en-US" dirty="0"/>
              <a:t>This guide for the High Voltage, Inc. E Series of VLF hipot and Tan Delta bridge hook up is meant to be for reference only. The instructions are intended to be clear and simple, but the operator must be trained and qualified according to the customer’s established procedures for the use of this type of equipment.</a:t>
            </a:r>
          </a:p>
        </p:txBody>
      </p:sp>
    </p:spTree>
    <p:extLst>
      <p:ext uri="{BB962C8B-B14F-4D97-AF65-F5344CB8AC3E}">
        <p14:creationId xmlns:p14="http://schemas.microsoft.com/office/powerpoint/2010/main" val="303363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VLF and Tan Delta Hook Up</a:t>
            </a:r>
          </a:p>
        </p:txBody>
      </p:sp>
      <p:pic>
        <p:nvPicPr>
          <p:cNvPr id="8" name="Content Placeholder 7" descr="A picture containing computer&#10;&#10;Description automatically generated">
            <a:extLst>
              <a:ext uri="{FF2B5EF4-FFF2-40B4-BE49-F238E27FC236}">
                <a16:creationId xmlns:a16="http://schemas.microsoft.com/office/drawing/2014/main" id="{A1F0F029-8EE3-4620-A8DF-967BDFF1A6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5981" y="2268948"/>
            <a:ext cx="6600038" cy="3300019"/>
          </a:xfrm>
        </p:spPr>
      </p:pic>
    </p:spTree>
    <p:extLst>
      <p:ext uri="{BB962C8B-B14F-4D97-AF65-F5344CB8AC3E}">
        <p14:creationId xmlns:p14="http://schemas.microsoft.com/office/powerpoint/2010/main" val="130912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1: Ground VLF and Tan Delta Bridge</a:t>
            </a:r>
            <a:br>
              <a:rPr lang="en-US" sz="4000" dirty="0"/>
            </a:br>
            <a:r>
              <a:rPr lang="en-US" sz="2000" dirty="0"/>
              <a:t>Connect the ground stud of the VLF and Tan Delta Bridge to the grounded </a:t>
            </a:r>
            <a:br>
              <a:rPr lang="en-US" sz="2000" dirty="0"/>
            </a:br>
            <a:r>
              <a:rPr lang="en-US" sz="2000" dirty="0"/>
              <a:t>concentric neutral of the cable under test</a:t>
            </a:r>
          </a:p>
        </p:txBody>
      </p:sp>
      <p:pic>
        <p:nvPicPr>
          <p:cNvPr id="3" name="Picture 2">
            <a:extLst>
              <a:ext uri="{FF2B5EF4-FFF2-40B4-BE49-F238E27FC236}">
                <a16:creationId xmlns:a16="http://schemas.microsoft.com/office/drawing/2014/main" id="{C15D6C40-5669-431F-8F67-A373FF185F43}"/>
              </a:ext>
            </a:extLst>
          </p:cNvPr>
          <p:cNvPicPr>
            <a:picLocks noChangeAspect="1"/>
          </p:cNvPicPr>
          <p:nvPr/>
        </p:nvPicPr>
        <p:blipFill>
          <a:blip r:embed="rId3"/>
          <a:stretch>
            <a:fillRect/>
          </a:stretch>
        </p:blipFill>
        <p:spPr>
          <a:xfrm>
            <a:off x="838200" y="2306801"/>
            <a:ext cx="4251622" cy="3045000"/>
          </a:xfrm>
          <a:prstGeom prst="rect">
            <a:avLst/>
          </a:prstGeom>
        </p:spPr>
      </p:pic>
      <p:cxnSp>
        <p:nvCxnSpPr>
          <p:cNvPr id="8" name="Straight Connector 7">
            <a:extLst>
              <a:ext uri="{FF2B5EF4-FFF2-40B4-BE49-F238E27FC236}">
                <a16:creationId xmlns:a16="http://schemas.microsoft.com/office/drawing/2014/main" id="{CAB9EA4D-2177-4282-93F4-338120BB1DA7}"/>
              </a:ext>
            </a:extLst>
          </p:cNvPr>
          <p:cNvCxnSpPr/>
          <p:nvPr/>
        </p:nvCxnSpPr>
        <p:spPr>
          <a:xfrm>
            <a:off x="5218771" y="4493941"/>
            <a:ext cx="877229"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DD3BFA3F-D2CA-4B7A-8D01-31C186EAE8E1}"/>
              </a:ext>
            </a:extLst>
          </p:cNvPr>
          <p:cNvCxnSpPr/>
          <p:nvPr/>
        </p:nvCxnSpPr>
        <p:spPr>
          <a:xfrm>
            <a:off x="5330283" y="4594302"/>
            <a:ext cx="657922"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a16="http://schemas.microsoft.com/office/drawing/2014/main" id="{3810820E-4D93-47E2-8C10-A81194A91AC1}"/>
              </a:ext>
            </a:extLst>
          </p:cNvPr>
          <p:cNvCxnSpPr/>
          <p:nvPr/>
        </p:nvCxnSpPr>
        <p:spPr>
          <a:xfrm>
            <a:off x="5439936" y="4694663"/>
            <a:ext cx="434897"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8F3FA254-AC1D-4F05-A502-5F94955432DE}"/>
              </a:ext>
            </a:extLst>
          </p:cNvPr>
          <p:cNvCxnSpPr/>
          <p:nvPr/>
        </p:nvCxnSpPr>
        <p:spPr>
          <a:xfrm flipV="1">
            <a:off x="5657384" y="2977376"/>
            <a:ext cx="0" cy="1516565"/>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id="{AE5CD56A-7900-4BC5-BEC8-4C8EC92B8EDE}"/>
              </a:ext>
            </a:extLst>
          </p:cNvPr>
          <p:cNvCxnSpPr>
            <a:cxnSpLocks/>
          </p:cNvCxnSpPr>
          <p:nvPr/>
        </p:nvCxnSpPr>
        <p:spPr>
          <a:xfrm flipH="1">
            <a:off x="1505415" y="2977376"/>
            <a:ext cx="4162680" cy="0"/>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5" name="TextBox 24">
            <a:extLst>
              <a:ext uri="{FF2B5EF4-FFF2-40B4-BE49-F238E27FC236}">
                <a16:creationId xmlns:a16="http://schemas.microsoft.com/office/drawing/2014/main" id="{3D1ABECE-E17F-4C43-9554-2B6741F10EF6}"/>
              </a:ext>
            </a:extLst>
          </p:cNvPr>
          <p:cNvSpPr txBox="1"/>
          <p:nvPr/>
        </p:nvSpPr>
        <p:spPr>
          <a:xfrm>
            <a:off x="5102331" y="4685261"/>
            <a:ext cx="1131527" cy="646331"/>
          </a:xfrm>
          <a:prstGeom prst="rect">
            <a:avLst/>
          </a:prstGeom>
          <a:noFill/>
        </p:spPr>
        <p:txBody>
          <a:bodyPr wrap="none" rtlCol="0">
            <a:spAutoFit/>
          </a:bodyPr>
          <a:lstStyle/>
          <a:p>
            <a:pPr algn="ctr"/>
            <a:r>
              <a:rPr lang="en-US" dirty="0"/>
              <a:t>Grounded</a:t>
            </a:r>
          </a:p>
          <a:p>
            <a:pPr algn="ctr"/>
            <a:r>
              <a:rPr lang="en-US" dirty="0"/>
              <a:t>Neutral</a:t>
            </a:r>
          </a:p>
        </p:txBody>
      </p:sp>
      <p:sp>
        <p:nvSpPr>
          <p:cNvPr id="26" name="TextBox 25">
            <a:extLst>
              <a:ext uri="{FF2B5EF4-FFF2-40B4-BE49-F238E27FC236}">
                <a16:creationId xmlns:a16="http://schemas.microsoft.com/office/drawing/2014/main" id="{47274635-5F82-4175-8988-D7FB71FBCF75}"/>
              </a:ext>
            </a:extLst>
          </p:cNvPr>
          <p:cNvSpPr txBox="1"/>
          <p:nvPr/>
        </p:nvSpPr>
        <p:spPr>
          <a:xfrm>
            <a:off x="838200" y="5003393"/>
            <a:ext cx="1624868" cy="369332"/>
          </a:xfrm>
          <a:prstGeom prst="rect">
            <a:avLst/>
          </a:prstGeom>
          <a:noFill/>
        </p:spPr>
        <p:txBody>
          <a:bodyPr wrap="none" rtlCol="0">
            <a:spAutoFit/>
          </a:bodyPr>
          <a:lstStyle/>
          <a:p>
            <a:r>
              <a:rPr lang="en-US" dirty="0"/>
              <a:t>VLF-34E Shown</a:t>
            </a:r>
          </a:p>
        </p:txBody>
      </p:sp>
      <p:sp>
        <p:nvSpPr>
          <p:cNvPr id="28" name="TextBox 27">
            <a:extLst>
              <a:ext uri="{FF2B5EF4-FFF2-40B4-BE49-F238E27FC236}">
                <a16:creationId xmlns:a16="http://schemas.microsoft.com/office/drawing/2014/main" id="{72D29E15-573F-4E6B-A14C-3D056A36E0A0}"/>
              </a:ext>
            </a:extLst>
          </p:cNvPr>
          <p:cNvSpPr txBox="1"/>
          <p:nvPr/>
        </p:nvSpPr>
        <p:spPr>
          <a:xfrm>
            <a:off x="9992546" y="5003393"/>
            <a:ext cx="1544718" cy="369332"/>
          </a:xfrm>
          <a:prstGeom prst="rect">
            <a:avLst/>
          </a:prstGeom>
          <a:noFill/>
        </p:spPr>
        <p:txBody>
          <a:bodyPr wrap="none" rtlCol="0">
            <a:spAutoFit/>
          </a:bodyPr>
          <a:lstStyle/>
          <a:p>
            <a:r>
              <a:rPr lang="en-US" dirty="0"/>
              <a:t>TD-65E Shown</a:t>
            </a:r>
          </a:p>
        </p:txBody>
      </p:sp>
      <p:pic>
        <p:nvPicPr>
          <p:cNvPr id="16" name="Content Placeholder 15" descr="A close up of a device&#10;&#10;Description automatically generated">
            <a:extLst>
              <a:ext uri="{FF2B5EF4-FFF2-40B4-BE49-F238E27FC236}">
                <a16:creationId xmlns:a16="http://schemas.microsoft.com/office/drawing/2014/main" id="{21282EC7-8316-48C9-95BE-DEF66D9CB56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82174" y="2306801"/>
            <a:ext cx="1644609" cy="3022528"/>
          </a:xfrm>
        </p:spPr>
      </p:pic>
      <p:cxnSp>
        <p:nvCxnSpPr>
          <p:cNvPr id="27" name="Straight Connector 26">
            <a:extLst>
              <a:ext uri="{FF2B5EF4-FFF2-40B4-BE49-F238E27FC236}">
                <a16:creationId xmlns:a16="http://schemas.microsoft.com/office/drawing/2014/main" id="{0B9E36DB-42D0-4C4B-9972-17ADFE64716F}"/>
              </a:ext>
            </a:extLst>
          </p:cNvPr>
          <p:cNvCxnSpPr>
            <a:cxnSpLocks/>
          </p:cNvCxnSpPr>
          <p:nvPr/>
        </p:nvCxnSpPr>
        <p:spPr>
          <a:xfrm flipH="1" flipV="1">
            <a:off x="5668095" y="4164832"/>
            <a:ext cx="3190589" cy="915168"/>
          </a:xfrm>
          <a:prstGeom prst="line">
            <a:avLst/>
          </a:prstGeom>
          <a:ln w="5715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4815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2: Install High Voltage Output Cable </a:t>
            </a:r>
            <a:br>
              <a:rPr lang="en-US" sz="4000" dirty="0"/>
            </a:br>
            <a:r>
              <a:rPr lang="en-US" sz="4000" dirty="0"/>
              <a:t>from VLF to Tan Delta Bridge</a:t>
            </a:r>
          </a:p>
        </p:txBody>
      </p:sp>
      <p:pic>
        <p:nvPicPr>
          <p:cNvPr id="17" name="Content Placeholder 16">
            <a:extLst>
              <a:ext uri="{FF2B5EF4-FFF2-40B4-BE49-F238E27FC236}">
                <a16:creationId xmlns:a16="http://schemas.microsoft.com/office/drawing/2014/main" id="{1CF63C38-44B3-46E4-B9B9-3F9C23065DD9}"/>
              </a:ext>
            </a:extLst>
          </p:cNvPr>
          <p:cNvPicPr>
            <a:picLocks noGrp="1" noChangeAspect="1"/>
          </p:cNvPicPr>
          <p:nvPr>
            <p:ph idx="1"/>
          </p:nvPr>
        </p:nvPicPr>
        <p:blipFill>
          <a:blip r:embed="rId3"/>
          <a:stretch>
            <a:fillRect/>
          </a:stretch>
        </p:blipFill>
        <p:spPr>
          <a:xfrm>
            <a:off x="838200" y="2182949"/>
            <a:ext cx="3990278" cy="2862466"/>
          </a:xfrm>
          <a:prstGeom prst="rect">
            <a:avLst/>
          </a:prstGeom>
        </p:spPr>
      </p:pic>
      <p:pic>
        <p:nvPicPr>
          <p:cNvPr id="18" name="Picture 17">
            <a:extLst>
              <a:ext uri="{FF2B5EF4-FFF2-40B4-BE49-F238E27FC236}">
                <a16:creationId xmlns:a16="http://schemas.microsoft.com/office/drawing/2014/main" id="{80EDFB79-D3F7-4042-827B-BD5EDB9DF4A6}"/>
              </a:ext>
            </a:extLst>
          </p:cNvPr>
          <p:cNvPicPr>
            <a:picLocks noChangeAspect="1"/>
          </p:cNvPicPr>
          <p:nvPr/>
        </p:nvPicPr>
        <p:blipFill>
          <a:blip r:embed="rId4"/>
          <a:stretch>
            <a:fillRect/>
          </a:stretch>
        </p:blipFill>
        <p:spPr>
          <a:xfrm>
            <a:off x="5081596" y="2182949"/>
            <a:ext cx="2028807" cy="2867430"/>
          </a:xfrm>
          <a:prstGeom prst="rect">
            <a:avLst/>
          </a:prstGeom>
        </p:spPr>
      </p:pic>
      <p:sp>
        <p:nvSpPr>
          <p:cNvPr id="20" name="TextBox 19">
            <a:extLst>
              <a:ext uri="{FF2B5EF4-FFF2-40B4-BE49-F238E27FC236}">
                <a16:creationId xmlns:a16="http://schemas.microsoft.com/office/drawing/2014/main" id="{92C43DB6-297A-4587-B483-6F2B9A0A4B12}"/>
              </a:ext>
            </a:extLst>
          </p:cNvPr>
          <p:cNvSpPr txBox="1"/>
          <p:nvPr/>
        </p:nvSpPr>
        <p:spPr>
          <a:xfrm>
            <a:off x="4493894" y="5015260"/>
            <a:ext cx="3204210" cy="646331"/>
          </a:xfrm>
          <a:prstGeom prst="rect">
            <a:avLst/>
          </a:prstGeom>
          <a:noFill/>
        </p:spPr>
        <p:txBody>
          <a:bodyPr wrap="none" rtlCol="0">
            <a:spAutoFit/>
          </a:bodyPr>
          <a:lstStyle/>
          <a:p>
            <a:r>
              <a:rPr lang="en-US" dirty="0"/>
              <a:t>MC Connector, Push in to install</a:t>
            </a:r>
          </a:p>
          <a:p>
            <a:r>
              <a:rPr lang="en-US" dirty="0"/>
              <a:t>Push in, then pull out to remove</a:t>
            </a:r>
          </a:p>
        </p:txBody>
      </p:sp>
      <p:sp>
        <p:nvSpPr>
          <p:cNvPr id="21" name="TextBox 20">
            <a:extLst>
              <a:ext uri="{FF2B5EF4-FFF2-40B4-BE49-F238E27FC236}">
                <a16:creationId xmlns:a16="http://schemas.microsoft.com/office/drawing/2014/main" id="{4381C1BA-A4A9-4F1A-AD5C-A245A0537813}"/>
              </a:ext>
            </a:extLst>
          </p:cNvPr>
          <p:cNvSpPr txBox="1"/>
          <p:nvPr/>
        </p:nvSpPr>
        <p:spPr>
          <a:xfrm>
            <a:off x="8189170" y="5012828"/>
            <a:ext cx="3341749" cy="646331"/>
          </a:xfrm>
          <a:prstGeom prst="rect">
            <a:avLst/>
          </a:prstGeom>
          <a:noFill/>
        </p:spPr>
        <p:txBody>
          <a:bodyPr wrap="none" rtlCol="0">
            <a:spAutoFit/>
          </a:bodyPr>
          <a:lstStyle/>
          <a:p>
            <a:r>
              <a:rPr lang="en-US" dirty="0"/>
              <a:t>Push in MC Connector into socket</a:t>
            </a:r>
          </a:p>
          <a:p>
            <a:r>
              <a:rPr lang="en-US" dirty="0"/>
              <a:t>and pigtail ground to ground stud</a:t>
            </a:r>
          </a:p>
        </p:txBody>
      </p:sp>
      <p:sp>
        <p:nvSpPr>
          <p:cNvPr id="22" name="TextBox 21">
            <a:extLst>
              <a:ext uri="{FF2B5EF4-FFF2-40B4-BE49-F238E27FC236}">
                <a16:creationId xmlns:a16="http://schemas.microsoft.com/office/drawing/2014/main" id="{F4FB0B7D-5AAD-438E-9E28-D793A9A057F7}"/>
              </a:ext>
            </a:extLst>
          </p:cNvPr>
          <p:cNvSpPr txBox="1"/>
          <p:nvPr/>
        </p:nvSpPr>
        <p:spPr>
          <a:xfrm>
            <a:off x="969961" y="5035941"/>
            <a:ext cx="2883225" cy="646331"/>
          </a:xfrm>
          <a:prstGeom prst="rect">
            <a:avLst/>
          </a:prstGeom>
          <a:noFill/>
        </p:spPr>
        <p:txBody>
          <a:bodyPr wrap="none" rtlCol="0">
            <a:spAutoFit/>
          </a:bodyPr>
          <a:lstStyle/>
          <a:p>
            <a:r>
              <a:rPr lang="en-US" dirty="0"/>
              <a:t>Install shielded output cable </a:t>
            </a:r>
          </a:p>
          <a:p>
            <a:r>
              <a:rPr lang="en-US" dirty="0"/>
              <a:t>supplied with TD Bridge</a:t>
            </a:r>
          </a:p>
        </p:txBody>
      </p:sp>
      <p:pic>
        <p:nvPicPr>
          <p:cNvPr id="3" name="Picture 2" descr="A close up of a tripod&#10;&#10;Description automatically generated">
            <a:extLst>
              <a:ext uri="{FF2B5EF4-FFF2-40B4-BE49-F238E27FC236}">
                <a16:creationId xmlns:a16="http://schemas.microsoft.com/office/drawing/2014/main" id="{6C9F81F5-16E6-4683-9319-2083B3798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6720" y="2173475"/>
            <a:ext cx="3490544" cy="2862466"/>
          </a:xfrm>
          <a:prstGeom prst="rect">
            <a:avLst/>
          </a:prstGeom>
        </p:spPr>
      </p:pic>
    </p:spTree>
    <p:extLst>
      <p:ext uri="{BB962C8B-B14F-4D97-AF65-F5344CB8AC3E}">
        <p14:creationId xmlns:p14="http://schemas.microsoft.com/office/powerpoint/2010/main" val="279619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3: Install High Voltage Output Cable </a:t>
            </a:r>
            <a:br>
              <a:rPr lang="en-US" sz="4000" dirty="0"/>
            </a:br>
            <a:r>
              <a:rPr lang="en-US" sz="4000" dirty="0"/>
              <a:t>from Tan Delta Bridge to cable under test</a:t>
            </a:r>
          </a:p>
        </p:txBody>
      </p:sp>
      <p:sp>
        <p:nvSpPr>
          <p:cNvPr id="3" name="TextBox 2">
            <a:extLst>
              <a:ext uri="{FF2B5EF4-FFF2-40B4-BE49-F238E27FC236}">
                <a16:creationId xmlns:a16="http://schemas.microsoft.com/office/drawing/2014/main" id="{E1FE3A61-D076-4E4E-8BBA-7691B7C293D8}"/>
              </a:ext>
            </a:extLst>
          </p:cNvPr>
          <p:cNvSpPr txBox="1"/>
          <p:nvPr/>
        </p:nvSpPr>
        <p:spPr>
          <a:xfrm>
            <a:off x="6378774" y="2704211"/>
            <a:ext cx="4959819" cy="1938992"/>
          </a:xfrm>
          <a:prstGeom prst="rect">
            <a:avLst/>
          </a:prstGeom>
          <a:noFill/>
        </p:spPr>
        <p:txBody>
          <a:bodyPr wrap="none" rtlCol="0">
            <a:spAutoFit/>
          </a:bodyPr>
          <a:lstStyle/>
          <a:p>
            <a:r>
              <a:rPr lang="en-US" sz="2000" dirty="0"/>
              <a:t>White insulated, unshielded output</a:t>
            </a:r>
          </a:p>
          <a:p>
            <a:r>
              <a:rPr lang="en-US" sz="2000" dirty="0"/>
              <a:t>cable plugs into sphere and clip goes to</a:t>
            </a:r>
          </a:p>
          <a:p>
            <a:r>
              <a:rPr lang="en-US" sz="2000" dirty="0"/>
              <a:t>cable under test. Keep this cable away </a:t>
            </a:r>
          </a:p>
          <a:p>
            <a:r>
              <a:rPr lang="en-US" sz="2000" dirty="0"/>
              <a:t>from ground 6-8 inches (12cm – 20cm) </a:t>
            </a:r>
          </a:p>
          <a:p>
            <a:r>
              <a:rPr lang="en-US" sz="2000" dirty="0"/>
              <a:t>or more. Use the supplied corona suppressing</a:t>
            </a:r>
          </a:p>
          <a:p>
            <a:r>
              <a:rPr lang="en-US" sz="2000" dirty="0"/>
              <a:t>toroid to reduce electrical discharge (PD)</a:t>
            </a:r>
          </a:p>
        </p:txBody>
      </p:sp>
      <p:pic>
        <p:nvPicPr>
          <p:cNvPr id="18" name="Content Placeholder 17" descr="A picture containing sitting, small, laying, computer&#10;&#10;Description automatically generated">
            <a:extLst>
              <a:ext uri="{FF2B5EF4-FFF2-40B4-BE49-F238E27FC236}">
                <a16:creationId xmlns:a16="http://schemas.microsoft.com/office/drawing/2014/main" id="{03916B93-4C86-4A6B-AD2A-31F7AD5D03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8514" y="1625580"/>
            <a:ext cx="3357340" cy="3917638"/>
          </a:xfrm>
        </p:spPr>
      </p:pic>
      <p:cxnSp>
        <p:nvCxnSpPr>
          <p:cNvPr id="19" name="Straight Arrow Connector 18">
            <a:extLst>
              <a:ext uri="{FF2B5EF4-FFF2-40B4-BE49-F238E27FC236}">
                <a16:creationId xmlns:a16="http://schemas.microsoft.com/office/drawing/2014/main" id="{D63246D3-1D4E-488C-886E-984D48247E55}"/>
              </a:ext>
            </a:extLst>
          </p:cNvPr>
          <p:cNvCxnSpPr>
            <a:cxnSpLocks/>
            <a:stCxn id="3" idx="1"/>
          </p:cNvCxnSpPr>
          <p:nvPr/>
        </p:nvCxnSpPr>
        <p:spPr>
          <a:xfrm flipH="1" flipV="1">
            <a:off x="4218432" y="2596897"/>
            <a:ext cx="2160342" cy="107681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23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a:xfrm>
            <a:off x="838200" y="378633"/>
            <a:ext cx="10515600" cy="1325563"/>
          </a:xfrm>
        </p:spPr>
        <p:txBody>
          <a:bodyPr>
            <a:normAutofit/>
          </a:bodyPr>
          <a:lstStyle/>
          <a:p>
            <a:pPr algn="ctr"/>
            <a:r>
              <a:rPr lang="en-US" sz="4000" dirty="0"/>
              <a:t>Step 4: Power on VLF and Tan Delta Bridge</a:t>
            </a:r>
          </a:p>
        </p:txBody>
      </p:sp>
      <p:pic>
        <p:nvPicPr>
          <p:cNvPr id="3" name="Content Placeholder 2" descr="A picture containing indoor, electronics&#10;&#10;Description generated with high confidence">
            <a:extLst>
              <a:ext uri="{FF2B5EF4-FFF2-40B4-BE49-F238E27FC236}">
                <a16:creationId xmlns:a16="http://schemas.microsoft.com/office/drawing/2014/main" id="{39A59C92-461A-4467-83B2-D6FA40966D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736" y="2332059"/>
            <a:ext cx="4368176" cy="3324668"/>
          </a:xfrm>
        </p:spPr>
      </p:pic>
      <p:sp>
        <p:nvSpPr>
          <p:cNvPr id="8" name="Oval 7">
            <a:extLst>
              <a:ext uri="{FF2B5EF4-FFF2-40B4-BE49-F238E27FC236}">
                <a16:creationId xmlns:a16="http://schemas.microsoft.com/office/drawing/2014/main" id="{2E7426A5-4626-4835-A128-25FAC4B88A0B}"/>
              </a:ext>
            </a:extLst>
          </p:cNvPr>
          <p:cNvSpPr/>
          <p:nvPr/>
        </p:nvSpPr>
        <p:spPr>
          <a:xfrm>
            <a:off x="3021980" y="3429000"/>
            <a:ext cx="501805" cy="540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33B426-1189-4388-AD01-175C0186A96E}"/>
              </a:ext>
            </a:extLst>
          </p:cNvPr>
          <p:cNvSpPr txBox="1"/>
          <p:nvPr/>
        </p:nvSpPr>
        <p:spPr>
          <a:xfrm>
            <a:off x="5026010" y="3699417"/>
            <a:ext cx="2153282" cy="646331"/>
          </a:xfrm>
          <a:prstGeom prst="rect">
            <a:avLst/>
          </a:prstGeom>
          <a:noFill/>
        </p:spPr>
        <p:txBody>
          <a:bodyPr wrap="none" rtlCol="0">
            <a:spAutoFit/>
          </a:bodyPr>
          <a:lstStyle/>
          <a:p>
            <a:r>
              <a:rPr lang="en-US" dirty="0"/>
              <a:t>Turn on both the VLF</a:t>
            </a:r>
          </a:p>
          <a:p>
            <a:r>
              <a:rPr lang="en-US" dirty="0"/>
              <a:t>And Tan Delta Bridge</a:t>
            </a:r>
          </a:p>
        </p:txBody>
      </p:sp>
      <p:cxnSp>
        <p:nvCxnSpPr>
          <p:cNvPr id="19" name="Straight Arrow Connector 18">
            <a:extLst>
              <a:ext uri="{FF2B5EF4-FFF2-40B4-BE49-F238E27FC236}">
                <a16:creationId xmlns:a16="http://schemas.microsoft.com/office/drawing/2014/main" id="{E7DCBC7F-127F-43DC-BE08-E2455E362A9B}"/>
              </a:ext>
            </a:extLst>
          </p:cNvPr>
          <p:cNvCxnSpPr>
            <a:stCxn id="15" idx="1"/>
            <a:endCxn id="8" idx="6"/>
          </p:cNvCxnSpPr>
          <p:nvPr/>
        </p:nvCxnSpPr>
        <p:spPr>
          <a:xfrm flipH="1" flipV="1">
            <a:off x="3523785" y="3699417"/>
            <a:ext cx="1502225" cy="3231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picture containing street&#10;&#10;Description automatically generated">
            <a:extLst>
              <a:ext uri="{FF2B5EF4-FFF2-40B4-BE49-F238E27FC236}">
                <a16:creationId xmlns:a16="http://schemas.microsoft.com/office/drawing/2014/main" id="{71A61069-1BB0-426D-BDB6-5A91FA667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846" y="2424392"/>
            <a:ext cx="3949816" cy="2864888"/>
          </a:xfrm>
          <a:prstGeom prst="rect">
            <a:avLst/>
          </a:prstGeom>
        </p:spPr>
      </p:pic>
      <p:sp>
        <p:nvSpPr>
          <p:cNvPr id="22" name="Oval 21">
            <a:extLst>
              <a:ext uri="{FF2B5EF4-FFF2-40B4-BE49-F238E27FC236}">
                <a16:creationId xmlns:a16="http://schemas.microsoft.com/office/drawing/2014/main" id="{210D3BC8-4DBF-41B9-807F-5D92FCFC19FB}"/>
              </a:ext>
            </a:extLst>
          </p:cNvPr>
          <p:cNvSpPr/>
          <p:nvPr/>
        </p:nvSpPr>
        <p:spPr>
          <a:xfrm>
            <a:off x="8183983" y="3250194"/>
            <a:ext cx="698146" cy="6561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84A45CBB-0F70-443D-AE8A-724AA4A107C9}"/>
              </a:ext>
            </a:extLst>
          </p:cNvPr>
          <p:cNvCxnSpPr>
            <a:cxnSpLocks/>
            <a:endCxn id="22" idx="2"/>
          </p:cNvCxnSpPr>
          <p:nvPr/>
        </p:nvCxnSpPr>
        <p:spPr>
          <a:xfrm flipV="1">
            <a:off x="6953921" y="3578249"/>
            <a:ext cx="1230062" cy="5957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B51ED1D-AA7E-4371-B26B-2136AE2E3383}"/>
              </a:ext>
            </a:extLst>
          </p:cNvPr>
          <p:cNvSpPr txBox="1"/>
          <p:nvPr/>
        </p:nvSpPr>
        <p:spPr>
          <a:xfrm>
            <a:off x="9704760" y="4582214"/>
            <a:ext cx="2105128" cy="923330"/>
          </a:xfrm>
          <a:prstGeom prst="rect">
            <a:avLst/>
          </a:prstGeom>
          <a:noFill/>
        </p:spPr>
        <p:txBody>
          <a:bodyPr wrap="none" rtlCol="0">
            <a:spAutoFit/>
          </a:bodyPr>
          <a:lstStyle/>
          <a:p>
            <a:r>
              <a:rPr lang="en-US" dirty="0"/>
              <a:t>Light should blink</a:t>
            </a:r>
          </a:p>
          <a:p>
            <a:r>
              <a:rPr lang="en-US" dirty="0"/>
              <a:t>green, if red change </a:t>
            </a:r>
          </a:p>
          <a:p>
            <a:r>
              <a:rPr lang="en-US" dirty="0"/>
              <a:t>the batteries</a:t>
            </a:r>
          </a:p>
        </p:txBody>
      </p:sp>
      <p:cxnSp>
        <p:nvCxnSpPr>
          <p:cNvPr id="26" name="Straight Arrow Connector 25">
            <a:extLst>
              <a:ext uri="{FF2B5EF4-FFF2-40B4-BE49-F238E27FC236}">
                <a16:creationId xmlns:a16="http://schemas.microsoft.com/office/drawing/2014/main" id="{9A782A45-E2F7-4E55-9AB3-0E5E39641E37}"/>
              </a:ext>
            </a:extLst>
          </p:cNvPr>
          <p:cNvCxnSpPr>
            <a:cxnSpLocks/>
            <a:stCxn id="25" idx="1"/>
            <a:endCxn id="22" idx="6"/>
          </p:cNvCxnSpPr>
          <p:nvPr/>
        </p:nvCxnSpPr>
        <p:spPr>
          <a:xfrm flipH="1" flipV="1">
            <a:off x="8882129" y="3578249"/>
            <a:ext cx="822631" cy="14656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BEFC5860-2C3B-41FC-AAC9-4DC60D8565B4}"/>
              </a:ext>
            </a:extLst>
          </p:cNvPr>
          <p:cNvSpPr/>
          <p:nvPr/>
        </p:nvSpPr>
        <p:spPr>
          <a:xfrm>
            <a:off x="8361117" y="3414124"/>
            <a:ext cx="343877" cy="32824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92C54D9-5009-4CC9-8C1E-31A641328D7E}"/>
              </a:ext>
            </a:extLst>
          </p:cNvPr>
          <p:cNvSpPr/>
          <p:nvPr/>
        </p:nvSpPr>
        <p:spPr>
          <a:xfrm>
            <a:off x="8361117" y="3409698"/>
            <a:ext cx="343877" cy="3282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6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1000" tmFilter="0, 0; .2, .5; .8, .5; 1, 0"/>
                                        <p:tgtEl>
                                          <p:spTgt spid="30"/>
                                        </p:tgtEl>
                                      </p:cBhvr>
                                    </p:animEffect>
                                    <p:animScale>
                                      <p:cBhvr>
                                        <p:cTn id="7" dur="500" autoRev="1" fill="hold"/>
                                        <p:tgtEl>
                                          <p:spTgt spid="3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par>
                                <p:cTn id="14" presetID="26" presetClass="emph" presetSubtype="0" repeatCount="indefinite" fill="hold" grpId="1" nodeType="withEffect">
                                  <p:stCondLst>
                                    <p:cond delay="500"/>
                                  </p:stCondLst>
                                  <p:childTnLst>
                                    <p:animEffect transition="out" filter="fade">
                                      <p:cBhvr>
                                        <p:cTn id="15" dur="1000" tmFilter="0, 0; .2, .5; .8, .5; 1, 0"/>
                                        <p:tgtEl>
                                          <p:spTgt spid="31"/>
                                        </p:tgtEl>
                                      </p:cBhvr>
                                    </p:animEffect>
                                    <p:animScale>
                                      <p:cBhvr>
                                        <p:cTn id="16" dur="50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5: Set VLF Measurement Source to TD </a:t>
            </a:r>
          </a:p>
        </p:txBody>
      </p:sp>
      <p:pic>
        <p:nvPicPr>
          <p:cNvPr id="3" name="Content Placeholder 2" descr="A picture containing car&#10;&#10;Description generated with high confidence">
            <a:extLst>
              <a:ext uri="{FF2B5EF4-FFF2-40B4-BE49-F238E27FC236}">
                <a16:creationId xmlns:a16="http://schemas.microsoft.com/office/drawing/2014/main" id="{C1DCED77-C2F2-422C-86D9-3376C6346F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5067" y="2281162"/>
            <a:ext cx="4747233" cy="3275591"/>
          </a:xfrm>
        </p:spPr>
      </p:pic>
      <p:sp>
        <p:nvSpPr>
          <p:cNvPr id="8" name="TextBox 7">
            <a:extLst>
              <a:ext uri="{FF2B5EF4-FFF2-40B4-BE49-F238E27FC236}">
                <a16:creationId xmlns:a16="http://schemas.microsoft.com/office/drawing/2014/main" id="{192BEC7D-BFBF-4191-B779-D56669C946AF}"/>
              </a:ext>
            </a:extLst>
          </p:cNvPr>
          <p:cNvSpPr txBox="1"/>
          <p:nvPr/>
        </p:nvSpPr>
        <p:spPr>
          <a:xfrm>
            <a:off x="838200" y="3041794"/>
            <a:ext cx="5950668" cy="1754326"/>
          </a:xfrm>
          <a:prstGeom prst="rect">
            <a:avLst/>
          </a:prstGeom>
          <a:noFill/>
        </p:spPr>
        <p:txBody>
          <a:bodyPr wrap="none" rtlCol="0">
            <a:spAutoFit/>
          </a:bodyPr>
          <a:lstStyle/>
          <a:p>
            <a:pPr marL="342900" indent="-342900">
              <a:buFont typeface="+mj-lt"/>
              <a:buAutoNum type="arabicPeriod"/>
            </a:pPr>
            <a:r>
              <a:rPr lang="en-US" dirty="0"/>
              <a:t>Push the blue button to enter Advanced screen</a:t>
            </a:r>
          </a:p>
          <a:p>
            <a:pPr marL="342900" indent="-342900">
              <a:buFont typeface="+mj-lt"/>
              <a:buAutoNum type="arabicPeriod"/>
            </a:pPr>
            <a:r>
              <a:rPr lang="en-US" dirty="0"/>
              <a:t>Scroll down to “Measurement Source”</a:t>
            </a:r>
          </a:p>
          <a:p>
            <a:pPr marL="342900" indent="-342900">
              <a:buFont typeface="+mj-lt"/>
              <a:buAutoNum type="arabicPeriod"/>
            </a:pPr>
            <a:r>
              <a:rPr lang="en-US" dirty="0"/>
              <a:t>Push down on the encoder or press the green button</a:t>
            </a:r>
          </a:p>
          <a:p>
            <a:pPr marL="342900" indent="-342900">
              <a:buFont typeface="+mj-lt"/>
              <a:buAutoNum type="arabicPeriod"/>
            </a:pPr>
            <a:r>
              <a:rPr lang="en-US" dirty="0"/>
              <a:t>Choose TD-34/65, TD-34, or TD-65 (depending on model) </a:t>
            </a:r>
          </a:p>
          <a:p>
            <a:pPr marL="342900" indent="-342900">
              <a:buFont typeface="+mj-lt"/>
              <a:buAutoNum type="arabicPeriod"/>
            </a:pPr>
            <a:r>
              <a:rPr lang="en-US" dirty="0"/>
              <a:t>Push down on the encoder or press the green button</a:t>
            </a:r>
          </a:p>
          <a:p>
            <a:pPr marL="342900" indent="-342900">
              <a:buFont typeface="+mj-lt"/>
              <a:buAutoNum type="arabicPeriod"/>
            </a:pPr>
            <a:r>
              <a:rPr lang="en-US" dirty="0"/>
              <a:t>Check light on Tan Delta module</a:t>
            </a:r>
          </a:p>
        </p:txBody>
      </p:sp>
    </p:spTree>
    <p:extLst>
      <p:ext uri="{BB962C8B-B14F-4D97-AF65-F5344CB8AC3E}">
        <p14:creationId xmlns:p14="http://schemas.microsoft.com/office/powerpoint/2010/main" val="158749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E07"/>
            </a:gs>
            <a:gs pos="100000">
              <a:schemeClr val="bg1"/>
            </a:gs>
            <a:gs pos="100000">
              <a:schemeClr val="accent1">
                <a:lumMod val="45000"/>
                <a:lumOff val="55000"/>
              </a:schemeClr>
            </a:gs>
            <a:gs pos="34000">
              <a:schemeClr val="bg1"/>
            </a:gs>
          </a:gsLst>
          <a:lin ang="5400000" scaled="1"/>
          <a:tileRect/>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C457B0-4B78-4FA7-A5FA-C32002BDC63E}"/>
              </a:ext>
            </a:extLst>
          </p:cNvPr>
          <p:cNvCxnSpPr>
            <a:cxnSpLocks/>
          </p:cNvCxnSpPr>
          <p:nvPr/>
        </p:nvCxnSpPr>
        <p:spPr>
          <a:xfrm>
            <a:off x="0" y="6147227"/>
            <a:ext cx="12192000" cy="0"/>
          </a:xfrm>
          <a:prstGeom prst="line">
            <a:avLst/>
          </a:prstGeom>
          <a:ln w="114300">
            <a:solidFill>
              <a:srgbClr val="FDCE07"/>
            </a:solidFill>
          </a:ln>
        </p:spPr>
        <p:style>
          <a:lnRef idx="3">
            <a:schemeClr val="accent4"/>
          </a:lnRef>
          <a:fillRef idx="0">
            <a:schemeClr val="accent4"/>
          </a:fillRef>
          <a:effectRef idx="2">
            <a:schemeClr val="accent4"/>
          </a:effectRef>
          <a:fontRef idx="minor">
            <a:schemeClr val="tx1"/>
          </a:fontRef>
        </p:style>
      </p:cxnSp>
      <p:pic>
        <p:nvPicPr>
          <p:cNvPr id="9" name="Picture 8" descr="A picture containing indoor, wall&#10;&#10;Description generated with high confidence">
            <a:extLst>
              <a:ext uri="{FF2B5EF4-FFF2-40B4-BE49-F238E27FC236}">
                <a16:creationId xmlns:a16="http://schemas.microsoft.com/office/drawing/2014/main" id="{838D97D8-5271-4526-93C9-C1894836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1" y="5621813"/>
            <a:ext cx="986246" cy="404246"/>
          </a:xfrm>
          <a:prstGeom prst="rect">
            <a:avLst/>
          </a:prstGeom>
        </p:spPr>
      </p:pic>
      <p:sp>
        <p:nvSpPr>
          <p:cNvPr id="10" name="TextBox 9">
            <a:extLst>
              <a:ext uri="{FF2B5EF4-FFF2-40B4-BE49-F238E27FC236}">
                <a16:creationId xmlns:a16="http://schemas.microsoft.com/office/drawing/2014/main" id="{3B4878D5-A649-41CF-AFC1-CD51E3B8811D}"/>
              </a:ext>
            </a:extLst>
          </p:cNvPr>
          <p:cNvSpPr txBox="1"/>
          <p:nvPr/>
        </p:nvSpPr>
        <p:spPr>
          <a:xfrm>
            <a:off x="1636616" y="5661591"/>
            <a:ext cx="1539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96B6D"/>
                </a:solidFill>
                <a:effectLst/>
                <a:uLnTx/>
                <a:uFillTx/>
                <a:latin typeface="ProximaNova-Bold"/>
                <a:ea typeface="+mn-ea"/>
                <a:cs typeface="+mn-cs"/>
              </a:rPr>
              <a:t>ISO 9001 2008</a:t>
            </a:r>
            <a:endParaRPr kumimoji="0" lang="en-US" sz="1800" b="0" i="1" u="none" strike="noStrike" kern="1200" cap="none" spc="0" normalizeH="0" baseline="0" noProof="0" dirty="0">
              <a:ln>
                <a:noFill/>
              </a:ln>
              <a:solidFill>
                <a:prstClr val="black"/>
              </a:solidFill>
              <a:effectLst/>
              <a:uLnTx/>
              <a:uFillTx/>
              <a:latin typeface="ProximaNova-Bold"/>
              <a:ea typeface="+mn-ea"/>
              <a:cs typeface="+mn-cs"/>
            </a:endParaRPr>
          </a:p>
        </p:txBody>
      </p:sp>
      <p:sp>
        <p:nvSpPr>
          <p:cNvPr id="11" name="TextBox 10">
            <a:extLst>
              <a:ext uri="{FF2B5EF4-FFF2-40B4-BE49-F238E27FC236}">
                <a16:creationId xmlns:a16="http://schemas.microsoft.com/office/drawing/2014/main" id="{B0E18386-F6F2-44C8-9CA8-FCBCCA351560}"/>
              </a:ext>
            </a:extLst>
          </p:cNvPr>
          <p:cNvSpPr txBox="1"/>
          <p:nvPr/>
        </p:nvSpPr>
        <p:spPr>
          <a:xfrm>
            <a:off x="3815059" y="5656727"/>
            <a:ext cx="5043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E6F71"/>
                </a:solidFill>
                <a:effectLst/>
                <a:uLnTx/>
                <a:uFillTx/>
                <a:latin typeface="ProximaNova-RegularIt"/>
                <a:ea typeface="+mn-ea"/>
                <a:cs typeface="+mn-cs"/>
              </a:rPr>
              <a:t>The World’s Source for High Voltage Test Equipment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5480AA9-4BAA-4758-A1C6-547BCE614B9A}"/>
              </a:ext>
            </a:extLst>
          </p:cNvPr>
          <p:cNvSpPr txBox="1"/>
          <p:nvPr/>
        </p:nvSpPr>
        <p:spPr>
          <a:xfrm>
            <a:off x="9300754" y="5656727"/>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696B6D"/>
                </a:solidFill>
                <a:effectLst/>
                <a:uLnTx/>
                <a:uFillTx/>
                <a:latin typeface="ArialNarrow-BoldItalic"/>
                <a:ea typeface="+mn-ea"/>
                <a:cs typeface="+mn-cs"/>
              </a:rPr>
              <a:t>MADE IN THE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0AA37C7-49BF-4EC4-A2F1-B94ECD967CCD}"/>
              </a:ext>
            </a:extLst>
          </p:cNvPr>
          <p:cNvSpPr txBox="1"/>
          <p:nvPr/>
        </p:nvSpPr>
        <p:spPr>
          <a:xfrm>
            <a:off x="661081" y="6265601"/>
            <a:ext cx="10876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E6F71"/>
                </a:solidFill>
                <a:effectLst/>
                <a:uLnTx/>
                <a:uFillTx/>
                <a:latin typeface="ProximaNova-Bold"/>
                <a:ea typeface="+mn-ea"/>
                <a:cs typeface="+mn-cs"/>
              </a:rPr>
              <a:t>High Voltage, Inc.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hvinc.com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p. 518.329.3275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f. 518.329.3271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31 County Route 7A </a:t>
            </a:r>
            <a:r>
              <a:rPr kumimoji="0" lang="en-US" sz="1800" b="0" i="0" u="none" strike="noStrike" kern="1200" cap="none" spc="0" normalizeH="0" baseline="0" noProof="0" dirty="0">
                <a:ln>
                  <a:noFill/>
                </a:ln>
                <a:solidFill>
                  <a:srgbClr val="FFCE03"/>
                </a:solidFill>
                <a:effectLst/>
                <a:uLnTx/>
                <a:uFillTx/>
                <a:latin typeface="ProximaNova-Regular"/>
                <a:ea typeface="+mn-ea"/>
                <a:cs typeface="+mn-cs"/>
              </a:rPr>
              <a:t>• </a:t>
            </a:r>
            <a:r>
              <a:rPr kumimoji="0" lang="en-US" sz="1800" b="0" i="0" u="none" strike="noStrike" kern="1200" cap="none" spc="0" normalizeH="0" baseline="0" noProof="0" dirty="0">
                <a:ln>
                  <a:noFill/>
                </a:ln>
                <a:solidFill>
                  <a:srgbClr val="6E6F71"/>
                </a:solidFill>
                <a:effectLst/>
                <a:uLnTx/>
                <a:uFillTx/>
                <a:latin typeface="ProximaNova-Regular"/>
                <a:ea typeface="+mn-ea"/>
                <a:cs typeface="+mn-cs"/>
              </a:rPr>
              <a:t>Copake, NY 12516 USA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E6B64C-658B-4710-86ED-34051D402935}"/>
              </a:ext>
            </a:extLst>
          </p:cNvPr>
          <p:cNvSpPr>
            <a:spLocks noGrp="1"/>
          </p:cNvSpPr>
          <p:nvPr>
            <p:ph type="title"/>
          </p:nvPr>
        </p:nvSpPr>
        <p:spPr/>
        <p:txBody>
          <a:bodyPr>
            <a:normAutofit/>
          </a:bodyPr>
          <a:lstStyle/>
          <a:p>
            <a:pPr algn="ctr"/>
            <a:r>
              <a:rPr lang="en-US" sz="4000" dirty="0"/>
              <a:t>Step 6: Verify solid green light on Tan Delta bridge </a:t>
            </a:r>
          </a:p>
        </p:txBody>
      </p:sp>
      <p:sp>
        <p:nvSpPr>
          <p:cNvPr id="6" name="TextBox 5">
            <a:extLst>
              <a:ext uri="{FF2B5EF4-FFF2-40B4-BE49-F238E27FC236}">
                <a16:creationId xmlns:a16="http://schemas.microsoft.com/office/drawing/2014/main" id="{2A0629B4-044B-441D-A032-4E105778BAFD}"/>
              </a:ext>
            </a:extLst>
          </p:cNvPr>
          <p:cNvSpPr txBox="1"/>
          <p:nvPr/>
        </p:nvSpPr>
        <p:spPr>
          <a:xfrm>
            <a:off x="6792791" y="2647627"/>
            <a:ext cx="5045997" cy="1200329"/>
          </a:xfrm>
          <a:prstGeom prst="rect">
            <a:avLst/>
          </a:prstGeom>
          <a:noFill/>
        </p:spPr>
        <p:txBody>
          <a:bodyPr wrap="none" rtlCol="0">
            <a:spAutoFit/>
          </a:bodyPr>
          <a:lstStyle/>
          <a:p>
            <a:r>
              <a:rPr lang="en-US" dirty="0"/>
              <a:t>The light on the Tan Delta Bridge should change</a:t>
            </a:r>
          </a:p>
          <a:p>
            <a:r>
              <a:rPr lang="en-US" dirty="0"/>
              <a:t>from blinking green to solid green confirming the</a:t>
            </a:r>
          </a:p>
          <a:p>
            <a:r>
              <a:rPr lang="en-US" dirty="0" err="1"/>
              <a:t>Xbee</a:t>
            </a:r>
            <a:r>
              <a:rPr lang="en-US" dirty="0"/>
              <a:t> wireless connection between the VLF and Tan </a:t>
            </a:r>
          </a:p>
          <a:p>
            <a:r>
              <a:rPr lang="en-US" dirty="0"/>
              <a:t>Delta bridge has been established</a:t>
            </a:r>
          </a:p>
        </p:txBody>
      </p:sp>
      <p:pic>
        <p:nvPicPr>
          <p:cNvPr id="15" name="Content Placeholder 14" descr="A picture containing street&#10;&#10;Description automatically generated">
            <a:extLst>
              <a:ext uri="{FF2B5EF4-FFF2-40B4-BE49-F238E27FC236}">
                <a16:creationId xmlns:a16="http://schemas.microsoft.com/office/drawing/2014/main" id="{F99A8112-BDAA-4002-ABCE-09027A982B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2551" y="2207545"/>
            <a:ext cx="4086538" cy="2964297"/>
          </a:xfrm>
          <a:prstGeom prst="rect">
            <a:avLst/>
          </a:prstGeom>
        </p:spPr>
      </p:pic>
      <p:sp>
        <p:nvSpPr>
          <p:cNvPr id="16" name="Oval 15">
            <a:extLst>
              <a:ext uri="{FF2B5EF4-FFF2-40B4-BE49-F238E27FC236}">
                <a16:creationId xmlns:a16="http://schemas.microsoft.com/office/drawing/2014/main" id="{1B8D6F4E-CC5A-4CB6-ABC4-4D9DD1ADA54D}"/>
              </a:ext>
            </a:extLst>
          </p:cNvPr>
          <p:cNvSpPr/>
          <p:nvPr/>
        </p:nvSpPr>
        <p:spPr>
          <a:xfrm>
            <a:off x="2227385" y="3235568"/>
            <a:ext cx="343877" cy="32824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47AA340E-693D-4049-B4CA-DF9DA75E3F0A}"/>
              </a:ext>
            </a:extLst>
          </p:cNvPr>
          <p:cNvCxnSpPr>
            <a:cxnSpLocks/>
          </p:cNvCxnSpPr>
          <p:nvPr/>
        </p:nvCxnSpPr>
        <p:spPr>
          <a:xfrm flipH="1">
            <a:off x="2571262" y="3388841"/>
            <a:ext cx="414996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925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1385</Words>
  <Application>Microsoft Office PowerPoint</Application>
  <PresentationFormat>Widescreen</PresentationFormat>
  <Paragraphs>156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ArialNarrow-BoldItalic</vt:lpstr>
      <vt:lpstr>Calibri</vt:lpstr>
      <vt:lpstr>Calibri Light</vt:lpstr>
      <vt:lpstr>ProximaNova-Bold</vt:lpstr>
      <vt:lpstr>ProximaNova-Regular</vt:lpstr>
      <vt:lpstr>ProximaNova-RegularIt</vt:lpstr>
      <vt:lpstr>Office Theme</vt:lpstr>
      <vt:lpstr>PowerPoint Presentation</vt:lpstr>
      <vt:lpstr>Disclaimer</vt:lpstr>
      <vt:lpstr>VLF and Tan Delta Hook Up</vt:lpstr>
      <vt:lpstr>Step 1: Ground VLF and Tan Delta Bridge Connect the ground stud of the VLF and Tan Delta Bridge to the grounded  concentric neutral of the cable under test</vt:lpstr>
      <vt:lpstr>Step 2: Install High Voltage Output Cable  from VLF to Tan Delta Bridge</vt:lpstr>
      <vt:lpstr>Step 3: Install High Voltage Output Cable  from Tan Delta Bridge to cable under test</vt:lpstr>
      <vt:lpstr>Step 4: Power on VLF and Tan Delta Bridge</vt:lpstr>
      <vt:lpstr>Step 5: Set VLF Measurement Source to TD </vt:lpstr>
      <vt:lpstr>Step 6: Verify solid green light on Tan Delta bridge </vt:lpstr>
      <vt:lpstr>Step 7: The VLF and Tan Delta are ready to test</vt:lpstr>
      <vt:lpstr>Control of VLF and Tan Delta via E-Link with PC</vt:lpstr>
      <vt:lpstr>Step 8: Insert the green USB Xbee Antenna into PC  </vt:lpstr>
      <vt:lpstr>Step 9: Open E-Link Software</vt:lpstr>
      <vt:lpstr>Step 10: Click “RUN TEST”</vt:lpstr>
      <vt:lpstr>Step 11: Ready to program the test using E-Link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Personius</dc:creator>
  <cp:lastModifiedBy>Nathan Personius</cp:lastModifiedBy>
  <cp:revision>60</cp:revision>
  <dcterms:created xsi:type="dcterms:W3CDTF">2017-12-08T15:44:19Z</dcterms:created>
  <dcterms:modified xsi:type="dcterms:W3CDTF">2020-06-29T15:57:39Z</dcterms:modified>
</cp:coreProperties>
</file>