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0" r:id="rId5"/>
    <p:sldId id="267" r:id="rId6"/>
    <p:sldId id="260" r:id="rId7"/>
    <p:sldId id="268" r:id="rId8"/>
    <p:sldId id="261" r:id="rId9"/>
    <p:sldId id="262" r:id="rId10"/>
    <p:sldId id="263" r:id="rId11"/>
    <p:sldId id="266" r:id="rId12"/>
    <p:sldId id="269" r:id="rId13"/>
    <p:sldId id="265"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Personius" initials="NP" lastIdx="1" clrIdx="0">
    <p:extLst>
      <p:ext uri="{19B8F6BF-5375-455C-9EA6-DF929625EA0E}">
        <p15:presenceInfo xmlns:p15="http://schemas.microsoft.com/office/powerpoint/2012/main" userId="S-1-5-21-2203936926-4101714271-939546167-4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E07"/>
    <a:srgbClr val="FDCE05"/>
    <a:srgbClr val="FFC611"/>
    <a:srgbClr val="FFD54F"/>
    <a:srgbClr val="FFCD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4664" autoAdjust="0"/>
  </p:normalViewPr>
  <p:slideViewPr>
    <p:cSldViewPr snapToGrid="0">
      <p:cViewPr varScale="1">
        <p:scale>
          <a:sx n="94" d="100"/>
          <a:sy n="94" d="100"/>
        </p:scale>
        <p:origin x="66" y="52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3A40E-FB7F-4D5C-8147-09761DA274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916018-A634-42D1-9B7A-80BB3B0AE3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DC6C80-8D59-4BE8-AAC0-42FBB9A9E6FF}"/>
              </a:ext>
            </a:extLst>
          </p:cNvPr>
          <p:cNvSpPr>
            <a:spLocks noGrp="1"/>
          </p:cNvSpPr>
          <p:nvPr>
            <p:ph type="dt" sz="half" idx="10"/>
          </p:nvPr>
        </p:nvSpPr>
        <p:spPr/>
        <p:txBody>
          <a:bodyPr/>
          <a:lstStyle/>
          <a:p>
            <a:fld id="{1E82CCDE-50C7-4B64-8B54-8A4B13693BDE}" type="datetimeFigureOut">
              <a:rPr lang="en-US" smtClean="0"/>
              <a:t>5/24/2019</a:t>
            </a:fld>
            <a:endParaRPr lang="en-US"/>
          </a:p>
        </p:txBody>
      </p:sp>
      <p:sp>
        <p:nvSpPr>
          <p:cNvPr id="5" name="Footer Placeholder 4">
            <a:extLst>
              <a:ext uri="{FF2B5EF4-FFF2-40B4-BE49-F238E27FC236}">
                <a16:creationId xmlns:a16="http://schemas.microsoft.com/office/drawing/2014/main" id="{45BA3A6D-A8A7-41BF-BEED-C9E8B64CA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FF091-A174-4090-9B8A-C75DFCA1559B}"/>
              </a:ext>
            </a:extLst>
          </p:cNvPr>
          <p:cNvSpPr>
            <a:spLocks noGrp="1"/>
          </p:cNvSpPr>
          <p:nvPr>
            <p:ph type="sldNum" sz="quarter" idx="12"/>
          </p:nvPr>
        </p:nvSpPr>
        <p:spPr/>
        <p:txBody>
          <a:bodyPr/>
          <a:lstStyle/>
          <a:p>
            <a:fld id="{A1A8A120-40AD-45C5-888A-997B89659083}" type="slidenum">
              <a:rPr lang="en-US" smtClean="0"/>
              <a:t>‹#›</a:t>
            </a:fld>
            <a:endParaRPr lang="en-US"/>
          </a:p>
        </p:txBody>
      </p:sp>
    </p:spTree>
    <p:extLst>
      <p:ext uri="{BB962C8B-B14F-4D97-AF65-F5344CB8AC3E}">
        <p14:creationId xmlns:p14="http://schemas.microsoft.com/office/powerpoint/2010/main" val="61450928"/>
      </p:ext>
    </p:extLst>
  </p:cSld>
  <p:clrMapOvr>
    <a:masterClrMapping/>
  </p:clrMapOvr>
  <p:transition spd="slow"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3A74F-AA65-42E9-A165-F96DBFF7A6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4B5017-ECBC-4A39-909F-00A9B4CE6A7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C308A-0FDD-440A-A32A-23E6B99BC6B7}"/>
              </a:ext>
            </a:extLst>
          </p:cNvPr>
          <p:cNvSpPr>
            <a:spLocks noGrp="1"/>
          </p:cNvSpPr>
          <p:nvPr>
            <p:ph type="dt" sz="half" idx="10"/>
          </p:nvPr>
        </p:nvSpPr>
        <p:spPr/>
        <p:txBody>
          <a:bodyPr/>
          <a:lstStyle/>
          <a:p>
            <a:fld id="{1E82CCDE-50C7-4B64-8B54-8A4B13693BDE}" type="datetimeFigureOut">
              <a:rPr lang="en-US" smtClean="0"/>
              <a:t>5/24/2019</a:t>
            </a:fld>
            <a:endParaRPr lang="en-US"/>
          </a:p>
        </p:txBody>
      </p:sp>
      <p:sp>
        <p:nvSpPr>
          <p:cNvPr id="5" name="Footer Placeholder 4">
            <a:extLst>
              <a:ext uri="{FF2B5EF4-FFF2-40B4-BE49-F238E27FC236}">
                <a16:creationId xmlns:a16="http://schemas.microsoft.com/office/drawing/2014/main" id="{E04935E8-E2A1-4B9B-9D6F-15C3A1AB43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9981E8-8D20-44A3-B4DF-F6C66D925C07}"/>
              </a:ext>
            </a:extLst>
          </p:cNvPr>
          <p:cNvSpPr>
            <a:spLocks noGrp="1"/>
          </p:cNvSpPr>
          <p:nvPr>
            <p:ph type="sldNum" sz="quarter" idx="12"/>
          </p:nvPr>
        </p:nvSpPr>
        <p:spPr/>
        <p:txBody>
          <a:bodyPr/>
          <a:lstStyle/>
          <a:p>
            <a:fld id="{A1A8A120-40AD-45C5-888A-997B89659083}" type="slidenum">
              <a:rPr lang="en-US" smtClean="0"/>
              <a:t>‹#›</a:t>
            </a:fld>
            <a:endParaRPr lang="en-US"/>
          </a:p>
        </p:txBody>
      </p:sp>
    </p:spTree>
    <p:extLst>
      <p:ext uri="{BB962C8B-B14F-4D97-AF65-F5344CB8AC3E}">
        <p14:creationId xmlns:p14="http://schemas.microsoft.com/office/powerpoint/2010/main" val="201701938"/>
      </p:ext>
    </p:extLst>
  </p:cSld>
  <p:clrMapOvr>
    <a:masterClrMapping/>
  </p:clrMapOvr>
  <p:transition spd="slow" advClick="0"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7EDDDE-1722-41B5-B41B-F89DA5B6BD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384D95-FADB-4400-B7D8-98F9AA279A2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18AD83-76DC-4D04-8AF8-95F7F0AFB070}"/>
              </a:ext>
            </a:extLst>
          </p:cNvPr>
          <p:cNvSpPr>
            <a:spLocks noGrp="1"/>
          </p:cNvSpPr>
          <p:nvPr>
            <p:ph type="dt" sz="half" idx="10"/>
          </p:nvPr>
        </p:nvSpPr>
        <p:spPr/>
        <p:txBody>
          <a:bodyPr/>
          <a:lstStyle/>
          <a:p>
            <a:fld id="{1E82CCDE-50C7-4B64-8B54-8A4B13693BDE}" type="datetimeFigureOut">
              <a:rPr lang="en-US" smtClean="0"/>
              <a:t>5/24/2019</a:t>
            </a:fld>
            <a:endParaRPr lang="en-US"/>
          </a:p>
        </p:txBody>
      </p:sp>
      <p:sp>
        <p:nvSpPr>
          <p:cNvPr id="5" name="Footer Placeholder 4">
            <a:extLst>
              <a:ext uri="{FF2B5EF4-FFF2-40B4-BE49-F238E27FC236}">
                <a16:creationId xmlns:a16="http://schemas.microsoft.com/office/drawing/2014/main" id="{E156877E-4B31-4089-BA50-EE340C748D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D358AD-5E7F-4111-8407-14EDA46697D3}"/>
              </a:ext>
            </a:extLst>
          </p:cNvPr>
          <p:cNvSpPr>
            <a:spLocks noGrp="1"/>
          </p:cNvSpPr>
          <p:nvPr>
            <p:ph type="sldNum" sz="quarter" idx="12"/>
          </p:nvPr>
        </p:nvSpPr>
        <p:spPr/>
        <p:txBody>
          <a:bodyPr/>
          <a:lstStyle/>
          <a:p>
            <a:fld id="{A1A8A120-40AD-45C5-888A-997B89659083}" type="slidenum">
              <a:rPr lang="en-US" smtClean="0"/>
              <a:t>‹#›</a:t>
            </a:fld>
            <a:endParaRPr lang="en-US"/>
          </a:p>
        </p:txBody>
      </p:sp>
    </p:spTree>
    <p:extLst>
      <p:ext uri="{BB962C8B-B14F-4D97-AF65-F5344CB8AC3E}">
        <p14:creationId xmlns:p14="http://schemas.microsoft.com/office/powerpoint/2010/main" val="586643177"/>
      </p:ext>
    </p:extLst>
  </p:cSld>
  <p:clrMapOvr>
    <a:masterClrMapping/>
  </p:clrMapOvr>
  <p:transition spd="slow" advClick="0"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6146C-939C-4B3B-BBF3-2493250FCA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514F7B-E3AF-47BD-A2C6-604C792BDA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AF65CA-CBF3-49A2-A338-A5A07D6BA677}"/>
              </a:ext>
            </a:extLst>
          </p:cNvPr>
          <p:cNvSpPr>
            <a:spLocks noGrp="1"/>
          </p:cNvSpPr>
          <p:nvPr>
            <p:ph type="dt" sz="half" idx="10"/>
          </p:nvPr>
        </p:nvSpPr>
        <p:spPr/>
        <p:txBody>
          <a:bodyPr/>
          <a:lstStyle/>
          <a:p>
            <a:fld id="{1E82CCDE-50C7-4B64-8B54-8A4B13693BDE}" type="datetimeFigureOut">
              <a:rPr lang="en-US" smtClean="0"/>
              <a:t>5/24/2019</a:t>
            </a:fld>
            <a:endParaRPr lang="en-US"/>
          </a:p>
        </p:txBody>
      </p:sp>
      <p:sp>
        <p:nvSpPr>
          <p:cNvPr id="5" name="Footer Placeholder 4">
            <a:extLst>
              <a:ext uri="{FF2B5EF4-FFF2-40B4-BE49-F238E27FC236}">
                <a16:creationId xmlns:a16="http://schemas.microsoft.com/office/drawing/2014/main" id="{87D4406B-8C92-4E3E-8519-F4EDA3B7DF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4B8A5-404E-4CAE-9CE2-72E6329DE57B}"/>
              </a:ext>
            </a:extLst>
          </p:cNvPr>
          <p:cNvSpPr>
            <a:spLocks noGrp="1"/>
          </p:cNvSpPr>
          <p:nvPr>
            <p:ph type="sldNum" sz="quarter" idx="12"/>
          </p:nvPr>
        </p:nvSpPr>
        <p:spPr/>
        <p:txBody>
          <a:bodyPr/>
          <a:lstStyle/>
          <a:p>
            <a:fld id="{A1A8A120-40AD-45C5-888A-997B89659083}" type="slidenum">
              <a:rPr lang="en-US" smtClean="0"/>
              <a:t>‹#›</a:t>
            </a:fld>
            <a:endParaRPr lang="en-US"/>
          </a:p>
        </p:txBody>
      </p:sp>
    </p:spTree>
    <p:extLst>
      <p:ext uri="{BB962C8B-B14F-4D97-AF65-F5344CB8AC3E}">
        <p14:creationId xmlns:p14="http://schemas.microsoft.com/office/powerpoint/2010/main" val="2853852337"/>
      </p:ext>
    </p:extLst>
  </p:cSld>
  <p:clrMapOvr>
    <a:masterClrMapping/>
  </p:clrMapOvr>
  <p:transition spd="slow"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92BEA-46BB-42C2-9B0F-B8A6BCBA26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39605C-683C-4B7D-B0C3-BD06EC12C6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8F3512-27B7-4D3E-A707-069E36C6E7FF}"/>
              </a:ext>
            </a:extLst>
          </p:cNvPr>
          <p:cNvSpPr>
            <a:spLocks noGrp="1"/>
          </p:cNvSpPr>
          <p:nvPr>
            <p:ph type="dt" sz="half" idx="10"/>
          </p:nvPr>
        </p:nvSpPr>
        <p:spPr/>
        <p:txBody>
          <a:bodyPr/>
          <a:lstStyle/>
          <a:p>
            <a:fld id="{1E82CCDE-50C7-4B64-8B54-8A4B13693BDE}" type="datetimeFigureOut">
              <a:rPr lang="en-US" smtClean="0"/>
              <a:t>5/24/2019</a:t>
            </a:fld>
            <a:endParaRPr lang="en-US"/>
          </a:p>
        </p:txBody>
      </p:sp>
      <p:sp>
        <p:nvSpPr>
          <p:cNvPr id="5" name="Footer Placeholder 4">
            <a:extLst>
              <a:ext uri="{FF2B5EF4-FFF2-40B4-BE49-F238E27FC236}">
                <a16:creationId xmlns:a16="http://schemas.microsoft.com/office/drawing/2014/main" id="{0B84E878-F4AA-445A-AB51-8E361BE41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463D9-40A4-41B5-903B-274218DEE8FB}"/>
              </a:ext>
            </a:extLst>
          </p:cNvPr>
          <p:cNvSpPr>
            <a:spLocks noGrp="1"/>
          </p:cNvSpPr>
          <p:nvPr>
            <p:ph type="sldNum" sz="quarter" idx="12"/>
          </p:nvPr>
        </p:nvSpPr>
        <p:spPr/>
        <p:txBody>
          <a:bodyPr/>
          <a:lstStyle/>
          <a:p>
            <a:fld id="{A1A8A120-40AD-45C5-888A-997B89659083}" type="slidenum">
              <a:rPr lang="en-US" smtClean="0"/>
              <a:t>‹#›</a:t>
            </a:fld>
            <a:endParaRPr lang="en-US"/>
          </a:p>
        </p:txBody>
      </p:sp>
    </p:spTree>
    <p:extLst>
      <p:ext uri="{BB962C8B-B14F-4D97-AF65-F5344CB8AC3E}">
        <p14:creationId xmlns:p14="http://schemas.microsoft.com/office/powerpoint/2010/main" val="4266234997"/>
      </p:ext>
    </p:extLst>
  </p:cSld>
  <p:clrMapOvr>
    <a:masterClrMapping/>
  </p:clrMapOvr>
  <p:transition spd="slow" advClick="0"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DCCCD-619C-43B3-896A-D1FB5A2CFA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6D2455-CD40-4CF6-9237-90B8E6D0EB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CBD168-5BBA-4879-AEFD-431B746FA65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0B06BC-7DEB-410F-BD8C-EBF089FE7947}"/>
              </a:ext>
            </a:extLst>
          </p:cNvPr>
          <p:cNvSpPr>
            <a:spLocks noGrp="1"/>
          </p:cNvSpPr>
          <p:nvPr>
            <p:ph type="dt" sz="half" idx="10"/>
          </p:nvPr>
        </p:nvSpPr>
        <p:spPr/>
        <p:txBody>
          <a:bodyPr/>
          <a:lstStyle/>
          <a:p>
            <a:fld id="{1E82CCDE-50C7-4B64-8B54-8A4B13693BDE}" type="datetimeFigureOut">
              <a:rPr lang="en-US" smtClean="0"/>
              <a:t>5/24/2019</a:t>
            </a:fld>
            <a:endParaRPr lang="en-US"/>
          </a:p>
        </p:txBody>
      </p:sp>
      <p:sp>
        <p:nvSpPr>
          <p:cNvPr id="6" name="Footer Placeholder 5">
            <a:extLst>
              <a:ext uri="{FF2B5EF4-FFF2-40B4-BE49-F238E27FC236}">
                <a16:creationId xmlns:a16="http://schemas.microsoft.com/office/drawing/2014/main" id="{71F42544-93DD-4473-99D5-52776CE00B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041BAC-C13A-4245-9162-3147D5F3B212}"/>
              </a:ext>
            </a:extLst>
          </p:cNvPr>
          <p:cNvSpPr>
            <a:spLocks noGrp="1"/>
          </p:cNvSpPr>
          <p:nvPr>
            <p:ph type="sldNum" sz="quarter" idx="12"/>
          </p:nvPr>
        </p:nvSpPr>
        <p:spPr/>
        <p:txBody>
          <a:bodyPr/>
          <a:lstStyle/>
          <a:p>
            <a:fld id="{A1A8A120-40AD-45C5-888A-997B89659083}" type="slidenum">
              <a:rPr lang="en-US" smtClean="0"/>
              <a:t>‹#›</a:t>
            </a:fld>
            <a:endParaRPr lang="en-US"/>
          </a:p>
        </p:txBody>
      </p:sp>
    </p:spTree>
    <p:extLst>
      <p:ext uri="{BB962C8B-B14F-4D97-AF65-F5344CB8AC3E}">
        <p14:creationId xmlns:p14="http://schemas.microsoft.com/office/powerpoint/2010/main" val="3449834320"/>
      </p:ext>
    </p:extLst>
  </p:cSld>
  <p:clrMapOvr>
    <a:masterClrMapping/>
  </p:clrMapOvr>
  <p:transition spd="slow" advClick="0"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B1B8-0E5F-470D-8470-C2B7BB888B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DF77FA-A153-43B0-846E-525821E565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28430B-9999-47DF-99E0-6255BAA0CF0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5FB708-462A-4E66-922D-0A4729C963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81F7C91-E1A4-4299-B8AE-9A2671AB0CC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283DC2-91F0-46ED-A713-A4E9FF13509C}"/>
              </a:ext>
            </a:extLst>
          </p:cNvPr>
          <p:cNvSpPr>
            <a:spLocks noGrp="1"/>
          </p:cNvSpPr>
          <p:nvPr>
            <p:ph type="dt" sz="half" idx="10"/>
          </p:nvPr>
        </p:nvSpPr>
        <p:spPr/>
        <p:txBody>
          <a:bodyPr/>
          <a:lstStyle/>
          <a:p>
            <a:fld id="{1E82CCDE-50C7-4B64-8B54-8A4B13693BDE}" type="datetimeFigureOut">
              <a:rPr lang="en-US" smtClean="0"/>
              <a:t>5/24/2019</a:t>
            </a:fld>
            <a:endParaRPr lang="en-US"/>
          </a:p>
        </p:txBody>
      </p:sp>
      <p:sp>
        <p:nvSpPr>
          <p:cNvPr id="8" name="Footer Placeholder 7">
            <a:extLst>
              <a:ext uri="{FF2B5EF4-FFF2-40B4-BE49-F238E27FC236}">
                <a16:creationId xmlns:a16="http://schemas.microsoft.com/office/drawing/2014/main" id="{9F63EFDD-9C4B-4281-AEF6-25FE424973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7AEF37-EC95-4389-BE73-48B7DA0CE658}"/>
              </a:ext>
            </a:extLst>
          </p:cNvPr>
          <p:cNvSpPr>
            <a:spLocks noGrp="1"/>
          </p:cNvSpPr>
          <p:nvPr>
            <p:ph type="sldNum" sz="quarter" idx="12"/>
          </p:nvPr>
        </p:nvSpPr>
        <p:spPr/>
        <p:txBody>
          <a:bodyPr/>
          <a:lstStyle/>
          <a:p>
            <a:fld id="{A1A8A120-40AD-45C5-888A-997B89659083}" type="slidenum">
              <a:rPr lang="en-US" smtClean="0"/>
              <a:t>‹#›</a:t>
            </a:fld>
            <a:endParaRPr lang="en-US"/>
          </a:p>
        </p:txBody>
      </p:sp>
    </p:spTree>
    <p:extLst>
      <p:ext uri="{BB962C8B-B14F-4D97-AF65-F5344CB8AC3E}">
        <p14:creationId xmlns:p14="http://schemas.microsoft.com/office/powerpoint/2010/main" val="2790188199"/>
      </p:ext>
    </p:extLst>
  </p:cSld>
  <p:clrMapOvr>
    <a:masterClrMapping/>
  </p:clrMapOvr>
  <p:transition spd="slow" advClick="0"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4C3E9-D724-4C46-9CC7-821D8E0CD5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F56110-03D5-47B7-BC5A-4621D4B1AD6F}"/>
              </a:ext>
            </a:extLst>
          </p:cNvPr>
          <p:cNvSpPr>
            <a:spLocks noGrp="1"/>
          </p:cNvSpPr>
          <p:nvPr>
            <p:ph type="dt" sz="half" idx="10"/>
          </p:nvPr>
        </p:nvSpPr>
        <p:spPr/>
        <p:txBody>
          <a:bodyPr/>
          <a:lstStyle/>
          <a:p>
            <a:fld id="{1E82CCDE-50C7-4B64-8B54-8A4B13693BDE}" type="datetimeFigureOut">
              <a:rPr lang="en-US" smtClean="0"/>
              <a:t>5/24/2019</a:t>
            </a:fld>
            <a:endParaRPr lang="en-US"/>
          </a:p>
        </p:txBody>
      </p:sp>
      <p:sp>
        <p:nvSpPr>
          <p:cNvPr id="4" name="Footer Placeholder 3">
            <a:extLst>
              <a:ext uri="{FF2B5EF4-FFF2-40B4-BE49-F238E27FC236}">
                <a16:creationId xmlns:a16="http://schemas.microsoft.com/office/drawing/2014/main" id="{18AD160B-BAE7-4EFF-9BFF-E01524CCC7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28E528-77C0-48BD-8E54-0AA04567E6A1}"/>
              </a:ext>
            </a:extLst>
          </p:cNvPr>
          <p:cNvSpPr>
            <a:spLocks noGrp="1"/>
          </p:cNvSpPr>
          <p:nvPr>
            <p:ph type="sldNum" sz="quarter" idx="12"/>
          </p:nvPr>
        </p:nvSpPr>
        <p:spPr/>
        <p:txBody>
          <a:bodyPr/>
          <a:lstStyle/>
          <a:p>
            <a:fld id="{A1A8A120-40AD-45C5-888A-997B89659083}" type="slidenum">
              <a:rPr lang="en-US" smtClean="0"/>
              <a:t>‹#›</a:t>
            </a:fld>
            <a:endParaRPr lang="en-US"/>
          </a:p>
        </p:txBody>
      </p:sp>
    </p:spTree>
    <p:extLst>
      <p:ext uri="{BB962C8B-B14F-4D97-AF65-F5344CB8AC3E}">
        <p14:creationId xmlns:p14="http://schemas.microsoft.com/office/powerpoint/2010/main" val="1824823917"/>
      </p:ext>
    </p:extLst>
  </p:cSld>
  <p:clrMapOvr>
    <a:masterClrMapping/>
  </p:clrMapOvr>
  <p:transition spd="slow" advClick="0"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420A25-1C22-4F4F-98FF-E11864454B6D}"/>
              </a:ext>
            </a:extLst>
          </p:cNvPr>
          <p:cNvSpPr>
            <a:spLocks noGrp="1"/>
          </p:cNvSpPr>
          <p:nvPr>
            <p:ph type="dt" sz="half" idx="10"/>
          </p:nvPr>
        </p:nvSpPr>
        <p:spPr/>
        <p:txBody>
          <a:bodyPr/>
          <a:lstStyle/>
          <a:p>
            <a:fld id="{1E82CCDE-50C7-4B64-8B54-8A4B13693BDE}" type="datetimeFigureOut">
              <a:rPr lang="en-US" smtClean="0"/>
              <a:t>5/24/2019</a:t>
            </a:fld>
            <a:endParaRPr lang="en-US"/>
          </a:p>
        </p:txBody>
      </p:sp>
      <p:sp>
        <p:nvSpPr>
          <p:cNvPr id="3" name="Footer Placeholder 2">
            <a:extLst>
              <a:ext uri="{FF2B5EF4-FFF2-40B4-BE49-F238E27FC236}">
                <a16:creationId xmlns:a16="http://schemas.microsoft.com/office/drawing/2014/main" id="{9A365734-3CB8-4F43-A006-2B272B9698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60007B-BB70-4ACA-AFB3-BF14882686D4}"/>
              </a:ext>
            </a:extLst>
          </p:cNvPr>
          <p:cNvSpPr>
            <a:spLocks noGrp="1"/>
          </p:cNvSpPr>
          <p:nvPr>
            <p:ph type="sldNum" sz="quarter" idx="12"/>
          </p:nvPr>
        </p:nvSpPr>
        <p:spPr/>
        <p:txBody>
          <a:bodyPr/>
          <a:lstStyle/>
          <a:p>
            <a:fld id="{A1A8A120-40AD-45C5-888A-997B89659083}" type="slidenum">
              <a:rPr lang="en-US" smtClean="0"/>
              <a:t>‹#›</a:t>
            </a:fld>
            <a:endParaRPr lang="en-US"/>
          </a:p>
        </p:txBody>
      </p:sp>
    </p:spTree>
    <p:extLst>
      <p:ext uri="{BB962C8B-B14F-4D97-AF65-F5344CB8AC3E}">
        <p14:creationId xmlns:p14="http://schemas.microsoft.com/office/powerpoint/2010/main" val="2394576693"/>
      </p:ext>
    </p:extLst>
  </p:cSld>
  <p:clrMapOvr>
    <a:masterClrMapping/>
  </p:clrMapOvr>
  <p:transition spd="slow" advClick="0"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C216-D9C8-4C31-B90A-CCF2C55825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754A07-BDD9-4F5F-9712-84B32DEABF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715662-5476-4359-A1B7-A425776774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E2493C-18C5-465E-8A84-10CF9E649D07}"/>
              </a:ext>
            </a:extLst>
          </p:cNvPr>
          <p:cNvSpPr>
            <a:spLocks noGrp="1"/>
          </p:cNvSpPr>
          <p:nvPr>
            <p:ph type="dt" sz="half" idx="10"/>
          </p:nvPr>
        </p:nvSpPr>
        <p:spPr/>
        <p:txBody>
          <a:bodyPr/>
          <a:lstStyle/>
          <a:p>
            <a:fld id="{1E82CCDE-50C7-4B64-8B54-8A4B13693BDE}" type="datetimeFigureOut">
              <a:rPr lang="en-US" smtClean="0"/>
              <a:t>5/24/2019</a:t>
            </a:fld>
            <a:endParaRPr lang="en-US"/>
          </a:p>
        </p:txBody>
      </p:sp>
      <p:sp>
        <p:nvSpPr>
          <p:cNvPr id="6" name="Footer Placeholder 5">
            <a:extLst>
              <a:ext uri="{FF2B5EF4-FFF2-40B4-BE49-F238E27FC236}">
                <a16:creationId xmlns:a16="http://schemas.microsoft.com/office/drawing/2014/main" id="{3828878E-1820-4894-BA61-85632F5149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E4CF0E-C799-45E0-9F1B-96A6100591BE}"/>
              </a:ext>
            </a:extLst>
          </p:cNvPr>
          <p:cNvSpPr>
            <a:spLocks noGrp="1"/>
          </p:cNvSpPr>
          <p:nvPr>
            <p:ph type="sldNum" sz="quarter" idx="12"/>
          </p:nvPr>
        </p:nvSpPr>
        <p:spPr/>
        <p:txBody>
          <a:bodyPr/>
          <a:lstStyle/>
          <a:p>
            <a:fld id="{A1A8A120-40AD-45C5-888A-997B89659083}" type="slidenum">
              <a:rPr lang="en-US" smtClean="0"/>
              <a:t>‹#›</a:t>
            </a:fld>
            <a:endParaRPr lang="en-US"/>
          </a:p>
        </p:txBody>
      </p:sp>
    </p:spTree>
    <p:extLst>
      <p:ext uri="{BB962C8B-B14F-4D97-AF65-F5344CB8AC3E}">
        <p14:creationId xmlns:p14="http://schemas.microsoft.com/office/powerpoint/2010/main" val="3225955845"/>
      </p:ext>
    </p:extLst>
  </p:cSld>
  <p:clrMapOvr>
    <a:masterClrMapping/>
  </p:clrMapOvr>
  <p:transition spd="slow" advClick="0"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E6649-139C-4EF5-9B4E-601B0E3072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47D189-E724-4D16-968D-91117CC353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C7F0B5-11E4-4344-A1F1-E1058A199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6400B6-E593-4F5E-97C2-21F86A2F2BCD}"/>
              </a:ext>
            </a:extLst>
          </p:cNvPr>
          <p:cNvSpPr>
            <a:spLocks noGrp="1"/>
          </p:cNvSpPr>
          <p:nvPr>
            <p:ph type="dt" sz="half" idx="10"/>
          </p:nvPr>
        </p:nvSpPr>
        <p:spPr/>
        <p:txBody>
          <a:bodyPr/>
          <a:lstStyle/>
          <a:p>
            <a:fld id="{1E82CCDE-50C7-4B64-8B54-8A4B13693BDE}" type="datetimeFigureOut">
              <a:rPr lang="en-US" smtClean="0"/>
              <a:t>5/24/2019</a:t>
            </a:fld>
            <a:endParaRPr lang="en-US"/>
          </a:p>
        </p:txBody>
      </p:sp>
      <p:sp>
        <p:nvSpPr>
          <p:cNvPr id="6" name="Footer Placeholder 5">
            <a:extLst>
              <a:ext uri="{FF2B5EF4-FFF2-40B4-BE49-F238E27FC236}">
                <a16:creationId xmlns:a16="http://schemas.microsoft.com/office/drawing/2014/main" id="{E3613EE2-75EF-4BE6-B8BA-4A533C7FBF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D703DF-2213-426E-9E83-36A03A20D500}"/>
              </a:ext>
            </a:extLst>
          </p:cNvPr>
          <p:cNvSpPr>
            <a:spLocks noGrp="1"/>
          </p:cNvSpPr>
          <p:nvPr>
            <p:ph type="sldNum" sz="quarter" idx="12"/>
          </p:nvPr>
        </p:nvSpPr>
        <p:spPr/>
        <p:txBody>
          <a:bodyPr/>
          <a:lstStyle/>
          <a:p>
            <a:fld id="{A1A8A120-40AD-45C5-888A-997B89659083}" type="slidenum">
              <a:rPr lang="en-US" smtClean="0"/>
              <a:t>‹#›</a:t>
            </a:fld>
            <a:endParaRPr lang="en-US"/>
          </a:p>
        </p:txBody>
      </p:sp>
    </p:spTree>
    <p:extLst>
      <p:ext uri="{BB962C8B-B14F-4D97-AF65-F5344CB8AC3E}">
        <p14:creationId xmlns:p14="http://schemas.microsoft.com/office/powerpoint/2010/main" val="399241617"/>
      </p:ext>
    </p:extLst>
  </p:cSld>
  <p:clrMapOvr>
    <a:masterClrMapping/>
  </p:clrMapOvr>
  <p:transition spd="slow" advClick="0"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0059FD-61FD-428A-805E-074DB27D5B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05C185-9940-4A4C-ADC7-D262EC36E3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36C04-1113-47AD-A9BD-97581A118C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2CCDE-50C7-4B64-8B54-8A4B13693BDE}" type="datetimeFigureOut">
              <a:rPr lang="en-US" smtClean="0"/>
              <a:t>5/24/2019</a:t>
            </a:fld>
            <a:endParaRPr lang="en-US"/>
          </a:p>
        </p:txBody>
      </p:sp>
      <p:sp>
        <p:nvSpPr>
          <p:cNvPr id="5" name="Footer Placeholder 4">
            <a:extLst>
              <a:ext uri="{FF2B5EF4-FFF2-40B4-BE49-F238E27FC236}">
                <a16:creationId xmlns:a16="http://schemas.microsoft.com/office/drawing/2014/main" id="{86D09CEE-7321-4F5F-B798-A6A400F54A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9497C4-9AB6-4B77-AAB2-FE85FBF5CA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8A120-40AD-45C5-888A-997B89659083}" type="slidenum">
              <a:rPr lang="en-US" smtClean="0"/>
              <a:t>‹#›</a:t>
            </a:fld>
            <a:endParaRPr lang="en-US"/>
          </a:p>
        </p:txBody>
      </p:sp>
    </p:spTree>
    <p:extLst>
      <p:ext uri="{BB962C8B-B14F-4D97-AF65-F5344CB8AC3E}">
        <p14:creationId xmlns:p14="http://schemas.microsoft.com/office/powerpoint/2010/main" val="1024829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C457B0-4B78-4FA7-A5FA-C32002BDC63E}"/>
              </a:ext>
            </a:extLst>
          </p:cNvPr>
          <p:cNvCxnSpPr>
            <a:cxnSpLocks/>
          </p:cNvCxnSpPr>
          <p:nvPr/>
        </p:nvCxnSpPr>
        <p:spPr>
          <a:xfrm>
            <a:off x="0" y="6147227"/>
            <a:ext cx="12192000" cy="0"/>
          </a:xfrm>
          <a:prstGeom prst="line">
            <a:avLst/>
          </a:prstGeom>
          <a:ln w="114300">
            <a:solidFill>
              <a:srgbClr val="FDCE05"/>
            </a:solidFill>
          </a:ln>
        </p:spPr>
        <p:style>
          <a:lnRef idx="3">
            <a:schemeClr val="accent4"/>
          </a:lnRef>
          <a:fillRef idx="0">
            <a:schemeClr val="accent4"/>
          </a:fillRef>
          <a:effectRef idx="2">
            <a:schemeClr val="accent4"/>
          </a:effectRef>
          <a:fontRef idx="minor">
            <a:schemeClr val="tx1"/>
          </a:fontRef>
        </p:style>
      </p:cxnSp>
      <p:pic>
        <p:nvPicPr>
          <p:cNvPr id="9" name="Picture 8" descr="A picture containing indoor, wall&#10;&#10;Description generated with high confidence">
            <a:extLst>
              <a:ext uri="{FF2B5EF4-FFF2-40B4-BE49-F238E27FC236}">
                <a16:creationId xmlns:a16="http://schemas.microsoft.com/office/drawing/2014/main" id="{838D97D8-5271-4526-93C9-C18948365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370" y="5621813"/>
            <a:ext cx="986246" cy="404246"/>
          </a:xfrm>
          <a:prstGeom prst="rect">
            <a:avLst/>
          </a:prstGeom>
        </p:spPr>
      </p:pic>
      <p:sp>
        <p:nvSpPr>
          <p:cNvPr id="10" name="TextBox 9">
            <a:extLst>
              <a:ext uri="{FF2B5EF4-FFF2-40B4-BE49-F238E27FC236}">
                <a16:creationId xmlns:a16="http://schemas.microsoft.com/office/drawing/2014/main" id="{3B4878D5-A649-41CF-AFC1-CD51E3B8811D}"/>
              </a:ext>
            </a:extLst>
          </p:cNvPr>
          <p:cNvSpPr txBox="1"/>
          <p:nvPr/>
        </p:nvSpPr>
        <p:spPr>
          <a:xfrm>
            <a:off x="1636616" y="5661591"/>
            <a:ext cx="1539204" cy="369332"/>
          </a:xfrm>
          <a:prstGeom prst="rect">
            <a:avLst/>
          </a:prstGeom>
          <a:noFill/>
        </p:spPr>
        <p:txBody>
          <a:bodyPr wrap="none" rtlCol="0">
            <a:spAutoFit/>
          </a:bodyPr>
          <a:lstStyle/>
          <a:p>
            <a:r>
              <a:rPr lang="en-US" i="1" dirty="0">
                <a:solidFill>
                  <a:srgbClr val="696B6D"/>
                </a:solidFill>
                <a:latin typeface="ProximaNova-Bold"/>
              </a:rPr>
              <a:t>ISO 9001 2015</a:t>
            </a:r>
            <a:endParaRPr lang="en-US" i="1" dirty="0">
              <a:latin typeface="ProximaNova-Bold"/>
            </a:endParaRPr>
          </a:p>
        </p:txBody>
      </p:sp>
      <p:sp>
        <p:nvSpPr>
          <p:cNvPr id="11" name="TextBox 10">
            <a:extLst>
              <a:ext uri="{FF2B5EF4-FFF2-40B4-BE49-F238E27FC236}">
                <a16:creationId xmlns:a16="http://schemas.microsoft.com/office/drawing/2014/main" id="{B0E18386-F6F2-44C8-9CA8-FCBCCA351560}"/>
              </a:ext>
            </a:extLst>
          </p:cNvPr>
          <p:cNvSpPr txBox="1"/>
          <p:nvPr/>
        </p:nvSpPr>
        <p:spPr>
          <a:xfrm>
            <a:off x="3716474" y="5652417"/>
            <a:ext cx="5043625" cy="369332"/>
          </a:xfrm>
          <a:prstGeom prst="rect">
            <a:avLst/>
          </a:prstGeom>
          <a:noFill/>
        </p:spPr>
        <p:txBody>
          <a:bodyPr wrap="none" rtlCol="0">
            <a:spAutoFit/>
          </a:bodyPr>
          <a:lstStyle/>
          <a:p>
            <a:r>
              <a:rPr lang="en-US" i="1" dirty="0">
                <a:solidFill>
                  <a:srgbClr val="6E6F71"/>
                </a:solidFill>
                <a:latin typeface="ProximaNova-RegularIt"/>
              </a:rPr>
              <a:t>The World’s Source for High Voltage Test Equipment</a:t>
            </a:r>
            <a:endParaRPr lang="en-US" i="1" dirty="0"/>
          </a:p>
        </p:txBody>
      </p:sp>
      <p:sp>
        <p:nvSpPr>
          <p:cNvPr id="12" name="TextBox 11">
            <a:extLst>
              <a:ext uri="{FF2B5EF4-FFF2-40B4-BE49-F238E27FC236}">
                <a16:creationId xmlns:a16="http://schemas.microsoft.com/office/drawing/2014/main" id="{95480AA9-4BAA-4758-A1C6-547BCE614B9A}"/>
              </a:ext>
            </a:extLst>
          </p:cNvPr>
          <p:cNvSpPr txBox="1"/>
          <p:nvPr/>
        </p:nvSpPr>
        <p:spPr>
          <a:xfrm>
            <a:off x="9300754" y="5656727"/>
            <a:ext cx="2236510" cy="369332"/>
          </a:xfrm>
          <a:prstGeom prst="rect">
            <a:avLst/>
          </a:prstGeom>
          <a:noFill/>
        </p:spPr>
        <p:txBody>
          <a:bodyPr wrap="none" rtlCol="0">
            <a:spAutoFit/>
          </a:bodyPr>
          <a:lstStyle/>
          <a:p>
            <a:r>
              <a:rPr lang="en-US" b="1" i="1" dirty="0">
                <a:solidFill>
                  <a:srgbClr val="696B6D"/>
                </a:solidFill>
                <a:latin typeface="ArialNarrow-BoldItalic"/>
              </a:rPr>
              <a:t>MADE IN THE USA</a:t>
            </a:r>
            <a:endParaRPr lang="en-US" dirty="0"/>
          </a:p>
        </p:txBody>
      </p:sp>
      <p:sp>
        <p:nvSpPr>
          <p:cNvPr id="13" name="TextBox 12">
            <a:extLst>
              <a:ext uri="{FF2B5EF4-FFF2-40B4-BE49-F238E27FC236}">
                <a16:creationId xmlns:a16="http://schemas.microsoft.com/office/drawing/2014/main" id="{D0AA37C7-49BF-4EC4-A2F1-B94ECD967CCD}"/>
              </a:ext>
            </a:extLst>
          </p:cNvPr>
          <p:cNvSpPr txBox="1"/>
          <p:nvPr/>
        </p:nvSpPr>
        <p:spPr>
          <a:xfrm>
            <a:off x="661081" y="6265601"/>
            <a:ext cx="10876183" cy="369332"/>
          </a:xfrm>
          <a:prstGeom prst="rect">
            <a:avLst/>
          </a:prstGeom>
          <a:noFill/>
        </p:spPr>
        <p:txBody>
          <a:bodyPr wrap="none" rtlCol="0">
            <a:spAutoFit/>
          </a:bodyPr>
          <a:lstStyle/>
          <a:p>
            <a:r>
              <a:rPr lang="en-US" b="1" dirty="0">
                <a:solidFill>
                  <a:srgbClr val="6E6F71"/>
                </a:solidFill>
                <a:latin typeface="ProximaNova-Bold"/>
              </a:rPr>
              <a:t>High Voltage, Inc. </a:t>
            </a:r>
            <a:r>
              <a:rPr lang="en-US" dirty="0">
                <a:solidFill>
                  <a:srgbClr val="FFCE03"/>
                </a:solidFill>
                <a:latin typeface="ProximaNova-Regular"/>
              </a:rPr>
              <a:t>• </a:t>
            </a:r>
            <a:r>
              <a:rPr lang="en-US" dirty="0">
                <a:solidFill>
                  <a:srgbClr val="6E6F71"/>
                </a:solidFill>
                <a:latin typeface="ProximaNova-Regular"/>
              </a:rPr>
              <a:t>hvinc.com </a:t>
            </a:r>
            <a:r>
              <a:rPr lang="en-US" dirty="0">
                <a:solidFill>
                  <a:srgbClr val="FFCE03"/>
                </a:solidFill>
                <a:latin typeface="ProximaNova-Regular"/>
              </a:rPr>
              <a:t>• </a:t>
            </a:r>
            <a:r>
              <a:rPr lang="en-US" dirty="0">
                <a:solidFill>
                  <a:srgbClr val="6E6F71"/>
                </a:solidFill>
                <a:latin typeface="ProximaNova-Regular"/>
              </a:rPr>
              <a:t>p. 518.329.3275 </a:t>
            </a:r>
            <a:r>
              <a:rPr lang="en-US" dirty="0">
                <a:solidFill>
                  <a:srgbClr val="FFCE03"/>
                </a:solidFill>
                <a:latin typeface="ProximaNova-Regular"/>
              </a:rPr>
              <a:t>• </a:t>
            </a:r>
            <a:r>
              <a:rPr lang="en-US" dirty="0">
                <a:solidFill>
                  <a:srgbClr val="6E6F71"/>
                </a:solidFill>
                <a:latin typeface="ProximaNova-Regular"/>
              </a:rPr>
              <a:t>f. 518.329.3271 </a:t>
            </a:r>
            <a:r>
              <a:rPr lang="en-US" dirty="0">
                <a:solidFill>
                  <a:srgbClr val="FFCE03"/>
                </a:solidFill>
                <a:latin typeface="ProximaNova-Regular"/>
              </a:rPr>
              <a:t>• </a:t>
            </a:r>
            <a:r>
              <a:rPr lang="en-US" dirty="0">
                <a:solidFill>
                  <a:srgbClr val="6E6F71"/>
                </a:solidFill>
                <a:latin typeface="ProximaNova-Regular"/>
              </a:rPr>
              <a:t>31 County Route 7A </a:t>
            </a:r>
            <a:r>
              <a:rPr lang="en-US" dirty="0">
                <a:solidFill>
                  <a:srgbClr val="FFCE03"/>
                </a:solidFill>
                <a:latin typeface="ProximaNova-Regular"/>
              </a:rPr>
              <a:t>• </a:t>
            </a:r>
            <a:r>
              <a:rPr lang="en-US" dirty="0">
                <a:solidFill>
                  <a:srgbClr val="6E6F71"/>
                </a:solidFill>
                <a:latin typeface="ProximaNova-Regular"/>
              </a:rPr>
              <a:t>Copake, NY 12516 USA</a:t>
            </a:r>
            <a:endParaRPr lang="en-US" dirty="0"/>
          </a:p>
        </p:txBody>
      </p:sp>
      <p:pic>
        <p:nvPicPr>
          <p:cNvPr id="3" name="Picture 2">
            <a:extLst>
              <a:ext uri="{FF2B5EF4-FFF2-40B4-BE49-F238E27FC236}">
                <a16:creationId xmlns:a16="http://schemas.microsoft.com/office/drawing/2014/main" id="{704B8990-779B-450E-9B46-53D8CF1AC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8850"/>
            <a:ext cx="12192000" cy="2400300"/>
          </a:xfrm>
          <a:prstGeom prst="rect">
            <a:avLst/>
          </a:prstGeom>
        </p:spPr>
      </p:pic>
      <p:pic>
        <p:nvPicPr>
          <p:cNvPr id="14" name="Picture 13" descr="A picture containing indoor, wall&#10;&#10;Description generated with high confidence">
            <a:extLst>
              <a:ext uri="{FF2B5EF4-FFF2-40B4-BE49-F238E27FC236}">
                <a16:creationId xmlns:a16="http://schemas.microsoft.com/office/drawing/2014/main" id="{65A084A8-21AB-4124-B4FB-5A2CA79B0E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915988"/>
            <a:ext cx="6553200" cy="2686050"/>
          </a:xfrm>
          <a:prstGeom prst="rect">
            <a:avLst/>
          </a:prstGeom>
        </p:spPr>
      </p:pic>
      <p:pic>
        <p:nvPicPr>
          <p:cNvPr id="15" name="Picture 14">
            <a:extLst>
              <a:ext uri="{FF2B5EF4-FFF2-40B4-BE49-F238E27FC236}">
                <a16:creationId xmlns:a16="http://schemas.microsoft.com/office/drawing/2014/main" id="{61D57948-12A2-47D8-8F8D-6F3854BA5AC6}"/>
              </a:ext>
            </a:extLst>
          </p:cNvPr>
          <p:cNvPicPr>
            <a:picLocks noChangeAspect="1"/>
          </p:cNvPicPr>
          <p:nvPr/>
        </p:nvPicPr>
        <p:blipFill>
          <a:blip r:embed="rId4"/>
          <a:stretch>
            <a:fillRect/>
          </a:stretch>
        </p:blipFill>
        <p:spPr>
          <a:xfrm>
            <a:off x="1523603" y="3602038"/>
            <a:ext cx="9144793" cy="2176461"/>
          </a:xfrm>
          <a:prstGeom prst="rect">
            <a:avLst/>
          </a:prstGeom>
        </p:spPr>
      </p:pic>
    </p:spTree>
    <p:extLst>
      <p:ext uri="{BB962C8B-B14F-4D97-AF65-F5344CB8AC3E}">
        <p14:creationId xmlns:p14="http://schemas.microsoft.com/office/powerpoint/2010/main" val="2021174845"/>
      </p:ext>
    </p:extLst>
  </p:cSld>
  <p:clrMapOvr>
    <a:masterClrMapping/>
  </p:clrMapOvr>
  <p:transition spd="slow" advTm="10000"/>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CE07"/>
            </a:gs>
            <a:gs pos="100000">
              <a:schemeClr val="bg1"/>
            </a:gs>
            <a:gs pos="100000">
              <a:schemeClr val="accent1">
                <a:lumMod val="45000"/>
                <a:lumOff val="55000"/>
              </a:schemeClr>
            </a:gs>
            <a:gs pos="34000">
              <a:schemeClr val="bg1"/>
            </a:gs>
          </a:gsLst>
          <a:lin ang="5400000" scaled="1"/>
          <a:tileRect/>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C457B0-4B78-4FA7-A5FA-C32002BDC63E}"/>
              </a:ext>
            </a:extLst>
          </p:cNvPr>
          <p:cNvCxnSpPr>
            <a:cxnSpLocks/>
          </p:cNvCxnSpPr>
          <p:nvPr/>
        </p:nvCxnSpPr>
        <p:spPr>
          <a:xfrm>
            <a:off x="0" y="6147227"/>
            <a:ext cx="12192000" cy="0"/>
          </a:xfrm>
          <a:prstGeom prst="line">
            <a:avLst/>
          </a:prstGeom>
          <a:ln w="114300">
            <a:solidFill>
              <a:srgbClr val="FDCE07"/>
            </a:solidFill>
          </a:ln>
        </p:spPr>
        <p:style>
          <a:lnRef idx="3">
            <a:schemeClr val="accent4"/>
          </a:lnRef>
          <a:fillRef idx="0">
            <a:schemeClr val="accent4"/>
          </a:fillRef>
          <a:effectRef idx="2">
            <a:schemeClr val="accent4"/>
          </a:effectRef>
          <a:fontRef idx="minor">
            <a:schemeClr val="tx1"/>
          </a:fontRef>
        </p:style>
      </p:cxnSp>
      <p:pic>
        <p:nvPicPr>
          <p:cNvPr id="9" name="Picture 8" descr="A picture containing indoor, wall&#10;&#10;Description generated with high confidence">
            <a:extLst>
              <a:ext uri="{FF2B5EF4-FFF2-40B4-BE49-F238E27FC236}">
                <a16:creationId xmlns:a16="http://schemas.microsoft.com/office/drawing/2014/main" id="{838D97D8-5271-4526-93C9-C18948365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81" y="5621813"/>
            <a:ext cx="986246" cy="404246"/>
          </a:xfrm>
          <a:prstGeom prst="rect">
            <a:avLst/>
          </a:prstGeom>
        </p:spPr>
      </p:pic>
      <p:sp>
        <p:nvSpPr>
          <p:cNvPr id="10" name="TextBox 9">
            <a:extLst>
              <a:ext uri="{FF2B5EF4-FFF2-40B4-BE49-F238E27FC236}">
                <a16:creationId xmlns:a16="http://schemas.microsoft.com/office/drawing/2014/main" id="{3B4878D5-A649-41CF-AFC1-CD51E3B8811D}"/>
              </a:ext>
            </a:extLst>
          </p:cNvPr>
          <p:cNvSpPr txBox="1"/>
          <p:nvPr/>
        </p:nvSpPr>
        <p:spPr>
          <a:xfrm>
            <a:off x="1636616" y="5661591"/>
            <a:ext cx="1539204" cy="369332"/>
          </a:xfrm>
          <a:prstGeom prst="rect">
            <a:avLst/>
          </a:prstGeom>
          <a:noFill/>
        </p:spPr>
        <p:txBody>
          <a:bodyPr wrap="none" rtlCol="0">
            <a:spAutoFit/>
          </a:bodyPr>
          <a:lstStyle/>
          <a:p>
            <a:r>
              <a:rPr lang="en-US" i="1" dirty="0">
                <a:solidFill>
                  <a:srgbClr val="696B6D"/>
                </a:solidFill>
                <a:latin typeface="ProximaNova-Bold"/>
              </a:rPr>
              <a:t>ISO 9001 2015</a:t>
            </a:r>
            <a:endParaRPr lang="en-US" i="1" dirty="0">
              <a:latin typeface="ProximaNova-Bold"/>
            </a:endParaRPr>
          </a:p>
        </p:txBody>
      </p:sp>
      <p:sp>
        <p:nvSpPr>
          <p:cNvPr id="11" name="TextBox 10">
            <a:extLst>
              <a:ext uri="{FF2B5EF4-FFF2-40B4-BE49-F238E27FC236}">
                <a16:creationId xmlns:a16="http://schemas.microsoft.com/office/drawing/2014/main" id="{B0E18386-F6F2-44C8-9CA8-FCBCCA351560}"/>
              </a:ext>
            </a:extLst>
          </p:cNvPr>
          <p:cNvSpPr txBox="1"/>
          <p:nvPr/>
        </p:nvSpPr>
        <p:spPr>
          <a:xfrm>
            <a:off x="3815059" y="5656727"/>
            <a:ext cx="5043625" cy="369332"/>
          </a:xfrm>
          <a:prstGeom prst="rect">
            <a:avLst/>
          </a:prstGeom>
          <a:noFill/>
        </p:spPr>
        <p:txBody>
          <a:bodyPr wrap="none" rtlCol="0">
            <a:spAutoFit/>
          </a:bodyPr>
          <a:lstStyle/>
          <a:p>
            <a:r>
              <a:rPr lang="en-US" i="1" dirty="0">
                <a:solidFill>
                  <a:srgbClr val="6E6F71"/>
                </a:solidFill>
                <a:latin typeface="ProximaNova-RegularIt"/>
              </a:rPr>
              <a:t>The World’s Source for High Voltage Test Equipment</a:t>
            </a:r>
            <a:endParaRPr lang="en-US" i="1" dirty="0"/>
          </a:p>
        </p:txBody>
      </p:sp>
      <p:sp>
        <p:nvSpPr>
          <p:cNvPr id="12" name="TextBox 11">
            <a:extLst>
              <a:ext uri="{FF2B5EF4-FFF2-40B4-BE49-F238E27FC236}">
                <a16:creationId xmlns:a16="http://schemas.microsoft.com/office/drawing/2014/main" id="{95480AA9-4BAA-4758-A1C6-547BCE614B9A}"/>
              </a:ext>
            </a:extLst>
          </p:cNvPr>
          <p:cNvSpPr txBox="1"/>
          <p:nvPr/>
        </p:nvSpPr>
        <p:spPr>
          <a:xfrm>
            <a:off x="9300754" y="5656727"/>
            <a:ext cx="2236510" cy="369332"/>
          </a:xfrm>
          <a:prstGeom prst="rect">
            <a:avLst/>
          </a:prstGeom>
          <a:noFill/>
        </p:spPr>
        <p:txBody>
          <a:bodyPr wrap="none" rtlCol="0">
            <a:spAutoFit/>
          </a:bodyPr>
          <a:lstStyle/>
          <a:p>
            <a:r>
              <a:rPr lang="en-US" b="1" i="1" dirty="0">
                <a:solidFill>
                  <a:srgbClr val="696B6D"/>
                </a:solidFill>
                <a:latin typeface="ArialNarrow-BoldItalic"/>
              </a:rPr>
              <a:t>MADE IN THE USA</a:t>
            </a:r>
            <a:endParaRPr lang="en-US" dirty="0"/>
          </a:p>
        </p:txBody>
      </p:sp>
      <p:sp>
        <p:nvSpPr>
          <p:cNvPr id="13" name="TextBox 12">
            <a:extLst>
              <a:ext uri="{FF2B5EF4-FFF2-40B4-BE49-F238E27FC236}">
                <a16:creationId xmlns:a16="http://schemas.microsoft.com/office/drawing/2014/main" id="{D0AA37C7-49BF-4EC4-A2F1-B94ECD967CCD}"/>
              </a:ext>
            </a:extLst>
          </p:cNvPr>
          <p:cNvSpPr txBox="1"/>
          <p:nvPr/>
        </p:nvSpPr>
        <p:spPr>
          <a:xfrm>
            <a:off x="661081" y="6265601"/>
            <a:ext cx="10876183" cy="369332"/>
          </a:xfrm>
          <a:prstGeom prst="rect">
            <a:avLst/>
          </a:prstGeom>
          <a:noFill/>
        </p:spPr>
        <p:txBody>
          <a:bodyPr wrap="none" rtlCol="0">
            <a:spAutoFit/>
          </a:bodyPr>
          <a:lstStyle/>
          <a:p>
            <a:r>
              <a:rPr lang="en-US" b="1" dirty="0">
                <a:solidFill>
                  <a:srgbClr val="6E6F71"/>
                </a:solidFill>
                <a:latin typeface="ProximaNova-Bold"/>
              </a:rPr>
              <a:t>High Voltage, Inc. </a:t>
            </a:r>
            <a:r>
              <a:rPr lang="en-US" dirty="0">
                <a:solidFill>
                  <a:srgbClr val="FFCE03"/>
                </a:solidFill>
                <a:latin typeface="ProximaNova-Regular"/>
              </a:rPr>
              <a:t>• </a:t>
            </a:r>
            <a:r>
              <a:rPr lang="en-US" dirty="0">
                <a:solidFill>
                  <a:srgbClr val="6E6F71"/>
                </a:solidFill>
                <a:latin typeface="ProximaNova-Regular"/>
              </a:rPr>
              <a:t>hvinc.com </a:t>
            </a:r>
            <a:r>
              <a:rPr lang="en-US" dirty="0">
                <a:solidFill>
                  <a:srgbClr val="FFCE03"/>
                </a:solidFill>
                <a:latin typeface="ProximaNova-Regular"/>
              </a:rPr>
              <a:t>• </a:t>
            </a:r>
            <a:r>
              <a:rPr lang="en-US" dirty="0">
                <a:solidFill>
                  <a:srgbClr val="6E6F71"/>
                </a:solidFill>
                <a:latin typeface="ProximaNova-Regular"/>
              </a:rPr>
              <a:t>p. 518.329.3275 </a:t>
            </a:r>
            <a:r>
              <a:rPr lang="en-US" dirty="0">
                <a:solidFill>
                  <a:srgbClr val="FFCE03"/>
                </a:solidFill>
                <a:latin typeface="ProximaNova-Regular"/>
              </a:rPr>
              <a:t>• </a:t>
            </a:r>
            <a:r>
              <a:rPr lang="en-US" dirty="0">
                <a:solidFill>
                  <a:srgbClr val="6E6F71"/>
                </a:solidFill>
                <a:latin typeface="ProximaNova-Regular"/>
              </a:rPr>
              <a:t>f. 518.329.3271 </a:t>
            </a:r>
            <a:r>
              <a:rPr lang="en-US" dirty="0">
                <a:solidFill>
                  <a:srgbClr val="FFCE03"/>
                </a:solidFill>
                <a:latin typeface="ProximaNova-Regular"/>
              </a:rPr>
              <a:t>• </a:t>
            </a:r>
            <a:r>
              <a:rPr lang="en-US" dirty="0">
                <a:solidFill>
                  <a:srgbClr val="6E6F71"/>
                </a:solidFill>
                <a:latin typeface="ProximaNova-Regular"/>
              </a:rPr>
              <a:t>31 County Route 7A </a:t>
            </a:r>
            <a:r>
              <a:rPr lang="en-US" dirty="0">
                <a:solidFill>
                  <a:srgbClr val="FFCE03"/>
                </a:solidFill>
                <a:latin typeface="ProximaNova-Regular"/>
              </a:rPr>
              <a:t>• </a:t>
            </a:r>
            <a:r>
              <a:rPr lang="en-US" dirty="0">
                <a:solidFill>
                  <a:srgbClr val="6E6F71"/>
                </a:solidFill>
                <a:latin typeface="ProximaNova-Regular"/>
              </a:rPr>
              <a:t>Copake, NY 12516 USA</a:t>
            </a:r>
            <a:endParaRPr lang="en-US" dirty="0"/>
          </a:p>
        </p:txBody>
      </p:sp>
      <p:sp>
        <p:nvSpPr>
          <p:cNvPr id="4" name="Title 3">
            <a:extLst>
              <a:ext uri="{FF2B5EF4-FFF2-40B4-BE49-F238E27FC236}">
                <a16:creationId xmlns:a16="http://schemas.microsoft.com/office/drawing/2014/main" id="{7FE6B64C-658B-4710-86ED-34051D402935}"/>
              </a:ext>
            </a:extLst>
          </p:cNvPr>
          <p:cNvSpPr>
            <a:spLocks noGrp="1"/>
          </p:cNvSpPr>
          <p:nvPr>
            <p:ph type="title"/>
          </p:nvPr>
        </p:nvSpPr>
        <p:spPr/>
        <p:txBody>
          <a:bodyPr>
            <a:normAutofit/>
          </a:bodyPr>
          <a:lstStyle/>
          <a:p>
            <a:pPr algn="ctr"/>
            <a:r>
              <a:rPr lang="en-US" sz="4000" dirty="0"/>
              <a:t>Build Custom Test Profiles</a:t>
            </a:r>
          </a:p>
        </p:txBody>
      </p:sp>
      <p:pic>
        <p:nvPicPr>
          <p:cNvPr id="5" name="Picture 4">
            <a:extLst>
              <a:ext uri="{FF2B5EF4-FFF2-40B4-BE49-F238E27FC236}">
                <a16:creationId xmlns:a16="http://schemas.microsoft.com/office/drawing/2014/main" id="{E90A9743-FEF1-47D3-9470-7D8A051FA9AA}"/>
              </a:ext>
            </a:extLst>
          </p:cNvPr>
          <p:cNvPicPr>
            <a:picLocks noChangeAspect="1"/>
          </p:cNvPicPr>
          <p:nvPr/>
        </p:nvPicPr>
        <p:blipFill>
          <a:blip r:embed="rId3"/>
          <a:stretch>
            <a:fillRect/>
          </a:stretch>
        </p:blipFill>
        <p:spPr>
          <a:xfrm>
            <a:off x="838200" y="1906217"/>
            <a:ext cx="5072312" cy="3548180"/>
          </a:xfrm>
          <a:prstGeom prst="rect">
            <a:avLst/>
          </a:prstGeom>
        </p:spPr>
      </p:pic>
      <p:sp>
        <p:nvSpPr>
          <p:cNvPr id="2" name="Rectangle: Rounded Corners 1">
            <a:extLst>
              <a:ext uri="{FF2B5EF4-FFF2-40B4-BE49-F238E27FC236}">
                <a16:creationId xmlns:a16="http://schemas.microsoft.com/office/drawing/2014/main" id="{E9156C30-E9B7-41E6-8830-41F7682832CF}"/>
              </a:ext>
            </a:extLst>
          </p:cNvPr>
          <p:cNvSpPr/>
          <p:nvPr/>
        </p:nvSpPr>
        <p:spPr>
          <a:xfrm>
            <a:off x="3087149" y="3258453"/>
            <a:ext cx="1258347" cy="276836"/>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Click on profiles</a:t>
            </a:r>
          </a:p>
        </p:txBody>
      </p:sp>
      <p:sp>
        <p:nvSpPr>
          <p:cNvPr id="3" name="Arrow: Down 2">
            <a:extLst>
              <a:ext uri="{FF2B5EF4-FFF2-40B4-BE49-F238E27FC236}">
                <a16:creationId xmlns:a16="http://schemas.microsoft.com/office/drawing/2014/main" id="{769D3EBC-CDF7-4266-A62A-9D5127692D27}"/>
              </a:ext>
            </a:extLst>
          </p:cNvPr>
          <p:cNvSpPr/>
          <p:nvPr/>
        </p:nvSpPr>
        <p:spPr>
          <a:xfrm>
            <a:off x="3627272" y="3535289"/>
            <a:ext cx="207793" cy="889233"/>
          </a:xfrm>
          <a:prstGeom prst="down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A364204-89A2-4E9F-9E35-0C6C3D05B8AD}"/>
              </a:ext>
            </a:extLst>
          </p:cNvPr>
          <p:cNvPicPr>
            <a:picLocks noChangeAspect="1"/>
          </p:cNvPicPr>
          <p:nvPr/>
        </p:nvPicPr>
        <p:blipFill>
          <a:blip r:embed="rId4"/>
          <a:stretch>
            <a:fillRect/>
          </a:stretch>
        </p:blipFill>
        <p:spPr>
          <a:xfrm>
            <a:off x="3561079" y="1902148"/>
            <a:ext cx="5069841" cy="3552249"/>
          </a:xfrm>
          <a:prstGeom prst="rect">
            <a:avLst/>
          </a:prstGeom>
        </p:spPr>
      </p:pic>
      <p:sp>
        <p:nvSpPr>
          <p:cNvPr id="17" name="Rectangle: Rounded Corners 16">
            <a:extLst>
              <a:ext uri="{FF2B5EF4-FFF2-40B4-BE49-F238E27FC236}">
                <a16:creationId xmlns:a16="http://schemas.microsoft.com/office/drawing/2014/main" id="{670C748D-60B0-4147-A21F-6D229A5CE104}"/>
              </a:ext>
            </a:extLst>
          </p:cNvPr>
          <p:cNvSpPr/>
          <p:nvPr/>
        </p:nvSpPr>
        <p:spPr>
          <a:xfrm>
            <a:off x="5145135" y="4474456"/>
            <a:ext cx="1191736" cy="343931"/>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Click on new to create test profile</a:t>
            </a:r>
          </a:p>
        </p:txBody>
      </p:sp>
      <p:sp>
        <p:nvSpPr>
          <p:cNvPr id="18" name="Arrow: Down 17">
            <a:extLst>
              <a:ext uri="{FF2B5EF4-FFF2-40B4-BE49-F238E27FC236}">
                <a16:creationId xmlns:a16="http://schemas.microsoft.com/office/drawing/2014/main" id="{B4B73482-E8C1-4255-BEAF-D9DF466F455C}"/>
              </a:ext>
            </a:extLst>
          </p:cNvPr>
          <p:cNvSpPr/>
          <p:nvPr/>
        </p:nvSpPr>
        <p:spPr>
          <a:xfrm>
            <a:off x="5671897" y="4831039"/>
            <a:ext cx="176168" cy="391502"/>
          </a:xfrm>
          <a:prstGeom prst="down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2" name="Content Placeholder 31">
            <a:extLst>
              <a:ext uri="{FF2B5EF4-FFF2-40B4-BE49-F238E27FC236}">
                <a16:creationId xmlns:a16="http://schemas.microsoft.com/office/drawing/2014/main" id="{BFFB414E-DFC5-44A5-964D-484D3F4E8DF9}"/>
              </a:ext>
            </a:extLst>
          </p:cNvPr>
          <p:cNvPicPr>
            <a:picLocks noGrp="1" noChangeAspect="1"/>
          </p:cNvPicPr>
          <p:nvPr>
            <p:ph idx="1"/>
          </p:nvPr>
        </p:nvPicPr>
        <p:blipFill>
          <a:blip r:embed="rId5"/>
          <a:stretch>
            <a:fillRect/>
          </a:stretch>
        </p:blipFill>
        <p:spPr>
          <a:xfrm>
            <a:off x="4067174" y="2770384"/>
            <a:ext cx="4057650" cy="1828800"/>
          </a:xfrm>
          <a:prstGeom prst="rect">
            <a:avLst/>
          </a:prstGeom>
        </p:spPr>
      </p:pic>
      <p:sp>
        <p:nvSpPr>
          <p:cNvPr id="33" name="Arrow: Right 32">
            <a:extLst>
              <a:ext uri="{FF2B5EF4-FFF2-40B4-BE49-F238E27FC236}">
                <a16:creationId xmlns:a16="http://schemas.microsoft.com/office/drawing/2014/main" id="{D2665167-E26C-4ED4-9CAF-26E4B4FEB162}"/>
              </a:ext>
            </a:extLst>
          </p:cNvPr>
          <p:cNvSpPr/>
          <p:nvPr/>
        </p:nvSpPr>
        <p:spPr>
          <a:xfrm>
            <a:off x="5759981" y="4189599"/>
            <a:ext cx="807158" cy="163689"/>
          </a:xfrm>
          <a:prstGeom prst="right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538DDC79-6325-47D8-B77B-8ACB0409E293}"/>
              </a:ext>
            </a:extLst>
          </p:cNvPr>
          <p:cNvSpPr/>
          <p:nvPr/>
        </p:nvSpPr>
        <p:spPr>
          <a:xfrm>
            <a:off x="4412624" y="4082601"/>
            <a:ext cx="1347357" cy="377683"/>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Create a profile name and press ok</a:t>
            </a:r>
          </a:p>
        </p:txBody>
      </p:sp>
      <p:sp>
        <p:nvSpPr>
          <p:cNvPr id="35" name="Arrow: Up 34">
            <a:extLst>
              <a:ext uri="{FF2B5EF4-FFF2-40B4-BE49-F238E27FC236}">
                <a16:creationId xmlns:a16="http://schemas.microsoft.com/office/drawing/2014/main" id="{A0D42006-5FD0-47BE-91DA-4F4162231067}"/>
              </a:ext>
            </a:extLst>
          </p:cNvPr>
          <p:cNvSpPr/>
          <p:nvPr/>
        </p:nvSpPr>
        <p:spPr>
          <a:xfrm>
            <a:off x="5014597" y="3803683"/>
            <a:ext cx="143410" cy="276883"/>
          </a:xfrm>
          <a:prstGeom prst="up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73ECD7F7-15BB-485B-A9FF-E52502BE6AC4}"/>
              </a:ext>
            </a:extLst>
          </p:cNvPr>
          <p:cNvPicPr>
            <a:picLocks noChangeAspect="1"/>
          </p:cNvPicPr>
          <p:nvPr/>
        </p:nvPicPr>
        <p:blipFill>
          <a:blip r:embed="rId4"/>
          <a:stretch>
            <a:fillRect/>
          </a:stretch>
        </p:blipFill>
        <p:spPr>
          <a:xfrm>
            <a:off x="6278492" y="1900270"/>
            <a:ext cx="5069841" cy="3552249"/>
          </a:xfrm>
          <a:prstGeom prst="rect">
            <a:avLst/>
          </a:prstGeom>
        </p:spPr>
      </p:pic>
      <p:sp>
        <p:nvSpPr>
          <p:cNvPr id="37" name="Rectangle: Rounded Corners 36">
            <a:extLst>
              <a:ext uri="{FF2B5EF4-FFF2-40B4-BE49-F238E27FC236}">
                <a16:creationId xmlns:a16="http://schemas.microsoft.com/office/drawing/2014/main" id="{423D799F-F96F-4CE3-B9EE-64630A7C6E0F}"/>
              </a:ext>
            </a:extLst>
          </p:cNvPr>
          <p:cNvSpPr/>
          <p:nvPr/>
        </p:nvSpPr>
        <p:spPr>
          <a:xfrm>
            <a:off x="8769418" y="2502350"/>
            <a:ext cx="2578915" cy="775312"/>
          </a:xfrm>
          <a:prstGeom prst="roundRect">
            <a:avLst/>
          </a:prstGeom>
          <a:noFill/>
          <a:ln w="19050" cap="flat" cmpd="sng" algn="ctr">
            <a:solidFill>
              <a:schemeClr val="dk1"/>
            </a:solidFill>
            <a:prstDash val="solid"/>
            <a:round/>
            <a:headEnd type="none" w="med" len="med"/>
            <a:tailEnd type="none" w="med" len="med"/>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3A735547-7EDE-4120-91BF-E7A9469895DC}"/>
              </a:ext>
            </a:extLst>
          </p:cNvPr>
          <p:cNvSpPr/>
          <p:nvPr/>
        </p:nvSpPr>
        <p:spPr>
          <a:xfrm>
            <a:off x="8769418" y="3277662"/>
            <a:ext cx="2578915" cy="2174857"/>
          </a:xfrm>
          <a:prstGeom prst="roundRect">
            <a:avLst>
              <a:gd name="adj" fmla="val 7795"/>
            </a:avLst>
          </a:prstGeom>
          <a:noFill/>
          <a:ln w="19050" cap="flat" cmpd="sng" algn="ctr">
            <a:solidFill>
              <a:schemeClr val="dk1"/>
            </a:solidFill>
            <a:prstDash val="solid"/>
            <a:round/>
            <a:headEnd type="none" w="med" len="med"/>
            <a:tailEnd type="none" w="med" len="med"/>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F39D1B3-9A92-4E86-9AE0-85F56F2120A3}"/>
              </a:ext>
            </a:extLst>
          </p:cNvPr>
          <p:cNvSpPr/>
          <p:nvPr/>
        </p:nvSpPr>
        <p:spPr>
          <a:xfrm>
            <a:off x="6594445" y="2488342"/>
            <a:ext cx="1599628" cy="820105"/>
          </a:xfrm>
          <a:prstGeom prst="roundRect">
            <a:avLst>
              <a:gd name="adj" fmla="val 11450"/>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Choose your waveform, frequency, overload reaction, add test voltage and dwell time for each voltage for up to 5 steps</a:t>
            </a:r>
          </a:p>
        </p:txBody>
      </p:sp>
      <p:sp>
        <p:nvSpPr>
          <p:cNvPr id="40" name="Arrow: Right 39">
            <a:extLst>
              <a:ext uri="{FF2B5EF4-FFF2-40B4-BE49-F238E27FC236}">
                <a16:creationId xmlns:a16="http://schemas.microsoft.com/office/drawing/2014/main" id="{5B62A4F2-BED4-48F8-8BC3-9E5E3DB83A0F}"/>
              </a:ext>
            </a:extLst>
          </p:cNvPr>
          <p:cNvSpPr/>
          <p:nvPr/>
        </p:nvSpPr>
        <p:spPr>
          <a:xfrm>
            <a:off x="8199267" y="2795629"/>
            <a:ext cx="575345" cy="205529"/>
          </a:xfrm>
          <a:prstGeom prst="right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A27ED481-1A34-40E3-A775-A7443D9FAAAB}"/>
              </a:ext>
            </a:extLst>
          </p:cNvPr>
          <p:cNvSpPr/>
          <p:nvPr/>
        </p:nvSpPr>
        <p:spPr>
          <a:xfrm>
            <a:off x="6857935" y="3868056"/>
            <a:ext cx="1319733" cy="717820"/>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Add test location and system identification information here</a:t>
            </a:r>
          </a:p>
        </p:txBody>
      </p:sp>
      <p:sp>
        <p:nvSpPr>
          <p:cNvPr id="42" name="Arrow: Right 41">
            <a:extLst>
              <a:ext uri="{FF2B5EF4-FFF2-40B4-BE49-F238E27FC236}">
                <a16:creationId xmlns:a16="http://schemas.microsoft.com/office/drawing/2014/main" id="{495C999C-C5B6-4893-A71B-CBDB4551D40E}"/>
              </a:ext>
            </a:extLst>
          </p:cNvPr>
          <p:cNvSpPr/>
          <p:nvPr/>
        </p:nvSpPr>
        <p:spPr>
          <a:xfrm>
            <a:off x="8194073" y="4123458"/>
            <a:ext cx="575345" cy="205529"/>
          </a:xfrm>
          <a:prstGeom prst="right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67023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par>
                          <p:cTn id="9" fill="hold">
                            <p:stCondLst>
                              <p:cond delay="0"/>
                            </p:stCondLst>
                            <p:childTnLst>
                              <p:par>
                                <p:cTn id="10" presetID="42"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42"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child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35"/>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3"/>
                                        </p:tgtEl>
                                        <p:attrNameLst>
                                          <p:attrName>style.visibility</p:attrName>
                                        </p:attrNameLst>
                                      </p:cBhvr>
                                      <p:to>
                                        <p:strVal val="hidden"/>
                                      </p:to>
                                    </p:set>
                                  </p:childTnLst>
                                </p:cTn>
                              </p:par>
                            </p:childTnLst>
                          </p:cTn>
                        </p:par>
                        <p:par>
                          <p:cTn id="49" fill="hold">
                            <p:stCondLst>
                              <p:cond delay="0"/>
                            </p:stCondLst>
                            <p:childTnLst>
                              <p:par>
                                <p:cTn id="50" presetID="42" presetClass="entr" presetSubtype="0"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childTnLst>
                                </p:cTn>
                              </p:par>
                            </p:childTnLst>
                          </p:cTn>
                        </p:par>
                        <p:par>
                          <p:cTn id="58" fill="hold">
                            <p:stCondLst>
                              <p:cond delay="1000"/>
                            </p:stCondLst>
                            <p:childTnLst>
                              <p:par>
                                <p:cTn id="59" presetID="1" presetClass="entr" presetSubtype="0"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childTnLst>
                          </p:cTn>
                        </p:par>
                        <p:par>
                          <p:cTn id="61" fill="hold">
                            <p:stCondLst>
                              <p:cond delay="1000"/>
                            </p:stCondLst>
                            <p:childTnLst>
                              <p:par>
                                <p:cTn id="62" presetID="1"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8"/>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1" animBg="1"/>
      <p:bldP spid="17" grpId="0" animBg="1"/>
      <p:bldP spid="17" grpId="1" animBg="1"/>
      <p:bldP spid="18" grpId="0" animBg="1"/>
      <p:bldP spid="18" grpId="1" animBg="1"/>
      <p:bldP spid="33" grpId="0" animBg="1"/>
      <p:bldP spid="33" grpId="1" animBg="1"/>
      <p:bldP spid="34" grpId="0" animBg="1"/>
      <p:bldP spid="34" grpId="1" animBg="1"/>
      <p:bldP spid="35" grpId="0" animBg="1"/>
      <p:bldP spid="35" grpId="1" animBg="1"/>
      <p:bldP spid="37" grpId="0" animBg="1"/>
      <p:bldP spid="38" grpId="0" animBg="1"/>
      <p:bldP spid="39" grpId="0" animBg="1"/>
      <p:bldP spid="40" grpId="0" animBg="1"/>
      <p:bldP spid="41"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CE07"/>
            </a:gs>
            <a:gs pos="100000">
              <a:schemeClr val="bg1"/>
            </a:gs>
            <a:gs pos="100000">
              <a:schemeClr val="accent1">
                <a:lumMod val="45000"/>
                <a:lumOff val="55000"/>
              </a:schemeClr>
            </a:gs>
            <a:gs pos="34000">
              <a:schemeClr val="bg1"/>
            </a:gs>
          </a:gsLst>
          <a:lin ang="5400000" scaled="1"/>
          <a:tileRect/>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C457B0-4B78-4FA7-A5FA-C32002BDC63E}"/>
              </a:ext>
            </a:extLst>
          </p:cNvPr>
          <p:cNvCxnSpPr>
            <a:cxnSpLocks/>
          </p:cNvCxnSpPr>
          <p:nvPr/>
        </p:nvCxnSpPr>
        <p:spPr>
          <a:xfrm>
            <a:off x="0" y="6147227"/>
            <a:ext cx="12192000" cy="0"/>
          </a:xfrm>
          <a:prstGeom prst="line">
            <a:avLst/>
          </a:prstGeom>
          <a:ln w="114300">
            <a:solidFill>
              <a:srgbClr val="FDCE07"/>
            </a:solidFill>
          </a:ln>
        </p:spPr>
        <p:style>
          <a:lnRef idx="3">
            <a:schemeClr val="accent4"/>
          </a:lnRef>
          <a:fillRef idx="0">
            <a:schemeClr val="accent4"/>
          </a:fillRef>
          <a:effectRef idx="2">
            <a:schemeClr val="accent4"/>
          </a:effectRef>
          <a:fontRef idx="minor">
            <a:schemeClr val="tx1"/>
          </a:fontRef>
        </p:style>
      </p:cxnSp>
      <p:pic>
        <p:nvPicPr>
          <p:cNvPr id="9" name="Picture 8" descr="A picture containing indoor, wall&#10;&#10;Description generated with high confidence">
            <a:extLst>
              <a:ext uri="{FF2B5EF4-FFF2-40B4-BE49-F238E27FC236}">
                <a16:creationId xmlns:a16="http://schemas.microsoft.com/office/drawing/2014/main" id="{838D97D8-5271-4526-93C9-C18948365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81" y="5621813"/>
            <a:ext cx="986246" cy="404246"/>
          </a:xfrm>
          <a:prstGeom prst="rect">
            <a:avLst/>
          </a:prstGeom>
        </p:spPr>
      </p:pic>
      <p:sp>
        <p:nvSpPr>
          <p:cNvPr id="10" name="TextBox 9">
            <a:extLst>
              <a:ext uri="{FF2B5EF4-FFF2-40B4-BE49-F238E27FC236}">
                <a16:creationId xmlns:a16="http://schemas.microsoft.com/office/drawing/2014/main" id="{3B4878D5-A649-41CF-AFC1-CD51E3B8811D}"/>
              </a:ext>
            </a:extLst>
          </p:cNvPr>
          <p:cNvSpPr txBox="1"/>
          <p:nvPr/>
        </p:nvSpPr>
        <p:spPr>
          <a:xfrm>
            <a:off x="1636616" y="5661591"/>
            <a:ext cx="1539204" cy="369332"/>
          </a:xfrm>
          <a:prstGeom prst="rect">
            <a:avLst/>
          </a:prstGeom>
          <a:noFill/>
        </p:spPr>
        <p:txBody>
          <a:bodyPr wrap="none" rtlCol="0">
            <a:spAutoFit/>
          </a:bodyPr>
          <a:lstStyle/>
          <a:p>
            <a:r>
              <a:rPr lang="en-US" i="1" dirty="0">
                <a:solidFill>
                  <a:srgbClr val="696B6D"/>
                </a:solidFill>
                <a:latin typeface="ProximaNova-Bold"/>
              </a:rPr>
              <a:t>ISO 9001 2015</a:t>
            </a:r>
            <a:endParaRPr lang="en-US" i="1" dirty="0">
              <a:latin typeface="ProximaNova-Bold"/>
            </a:endParaRPr>
          </a:p>
        </p:txBody>
      </p:sp>
      <p:sp>
        <p:nvSpPr>
          <p:cNvPr id="11" name="TextBox 10">
            <a:extLst>
              <a:ext uri="{FF2B5EF4-FFF2-40B4-BE49-F238E27FC236}">
                <a16:creationId xmlns:a16="http://schemas.microsoft.com/office/drawing/2014/main" id="{B0E18386-F6F2-44C8-9CA8-FCBCCA351560}"/>
              </a:ext>
            </a:extLst>
          </p:cNvPr>
          <p:cNvSpPr txBox="1"/>
          <p:nvPr/>
        </p:nvSpPr>
        <p:spPr>
          <a:xfrm>
            <a:off x="3815059" y="5656727"/>
            <a:ext cx="5043625" cy="369332"/>
          </a:xfrm>
          <a:prstGeom prst="rect">
            <a:avLst/>
          </a:prstGeom>
          <a:noFill/>
        </p:spPr>
        <p:txBody>
          <a:bodyPr wrap="none" rtlCol="0">
            <a:spAutoFit/>
          </a:bodyPr>
          <a:lstStyle/>
          <a:p>
            <a:r>
              <a:rPr lang="en-US" i="1" dirty="0">
                <a:solidFill>
                  <a:srgbClr val="6E6F71"/>
                </a:solidFill>
                <a:latin typeface="ProximaNova-RegularIt"/>
              </a:rPr>
              <a:t>The World’s Source for High Voltage Test Equipment</a:t>
            </a:r>
            <a:endParaRPr lang="en-US" i="1" dirty="0"/>
          </a:p>
        </p:txBody>
      </p:sp>
      <p:sp>
        <p:nvSpPr>
          <p:cNvPr id="12" name="TextBox 11">
            <a:extLst>
              <a:ext uri="{FF2B5EF4-FFF2-40B4-BE49-F238E27FC236}">
                <a16:creationId xmlns:a16="http://schemas.microsoft.com/office/drawing/2014/main" id="{95480AA9-4BAA-4758-A1C6-547BCE614B9A}"/>
              </a:ext>
            </a:extLst>
          </p:cNvPr>
          <p:cNvSpPr txBox="1"/>
          <p:nvPr/>
        </p:nvSpPr>
        <p:spPr>
          <a:xfrm>
            <a:off x="9300754" y="5656727"/>
            <a:ext cx="2236510" cy="369332"/>
          </a:xfrm>
          <a:prstGeom prst="rect">
            <a:avLst/>
          </a:prstGeom>
          <a:noFill/>
        </p:spPr>
        <p:txBody>
          <a:bodyPr wrap="none" rtlCol="0">
            <a:spAutoFit/>
          </a:bodyPr>
          <a:lstStyle/>
          <a:p>
            <a:r>
              <a:rPr lang="en-US" b="1" i="1" dirty="0">
                <a:solidFill>
                  <a:srgbClr val="696B6D"/>
                </a:solidFill>
                <a:latin typeface="ArialNarrow-BoldItalic"/>
              </a:rPr>
              <a:t>MADE IN THE USA</a:t>
            </a:r>
            <a:endParaRPr lang="en-US" dirty="0"/>
          </a:p>
        </p:txBody>
      </p:sp>
      <p:sp>
        <p:nvSpPr>
          <p:cNvPr id="13" name="TextBox 12">
            <a:extLst>
              <a:ext uri="{FF2B5EF4-FFF2-40B4-BE49-F238E27FC236}">
                <a16:creationId xmlns:a16="http://schemas.microsoft.com/office/drawing/2014/main" id="{D0AA37C7-49BF-4EC4-A2F1-B94ECD967CCD}"/>
              </a:ext>
            </a:extLst>
          </p:cNvPr>
          <p:cNvSpPr txBox="1"/>
          <p:nvPr/>
        </p:nvSpPr>
        <p:spPr>
          <a:xfrm>
            <a:off x="661081" y="6265601"/>
            <a:ext cx="10876183" cy="369332"/>
          </a:xfrm>
          <a:prstGeom prst="rect">
            <a:avLst/>
          </a:prstGeom>
          <a:noFill/>
        </p:spPr>
        <p:txBody>
          <a:bodyPr wrap="none" rtlCol="0">
            <a:spAutoFit/>
          </a:bodyPr>
          <a:lstStyle/>
          <a:p>
            <a:r>
              <a:rPr lang="en-US" b="1" dirty="0">
                <a:solidFill>
                  <a:srgbClr val="6E6F71"/>
                </a:solidFill>
                <a:latin typeface="ProximaNova-Bold"/>
              </a:rPr>
              <a:t>High Voltage, Inc. </a:t>
            </a:r>
            <a:r>
              <a:rPr lang="en-US" dirty="0">
                <a:solidFill>
                  <a:srgbClr val="FFCE03"/>
                </a:solidFill>
                <a:latin typeface="ProximaNova-Regular"/>
              </a:rPr>
              <a:t>• </a:t>
            </a:r>
            <a:r>
              <a:rPr lang="en-US" dirty="0">
                <a:solidFill>
                  <a:srgbClr val="6E6F71"/>
                </a:solidFill>
                <a:latin typeface="ProximaNova-Regular"/>
              </a:rPr>
              <a:t>hvinc.com </a:t>
            </a:r>
            <a:r>
              <a:rPr lang="en-US" dirty="0">
                <a:solidFill>
                  <a:srgbClr val="FFCE03"/>
                </a:solidFill>
                <a:latin typeface="ProximaNova-Regular"/>
              </a:rPr>
              <a:t>• </a:t>
            </a:r>
            <a:r>
              <a:rPr lang="en-US" dirty="0">
                <a:solidFill>
                  <a:srgbClr val="6E6F71"/>
                </a:solidFill>
                <a:latin typeface="ProximaNova-Regular"/>
              </a:rPr>
              <a:t>p. 518.329.3275 </a:t>
            </a:r>
            <a:r>
              <a:rPr lang="en-US" dirty="0">
                <a:solidFill>
                  <a:srgbClr val="FFCE03"/>
                </a:solidFill>
                <a:latin typeface="ProximaNova-Regular"/>
              </a:rPr>
              <a:t>• </a:t>
            </a:r>
            <a:r>
              <a:rPr lang="en-US" dirty="0">
                <a:solidFill>
                  <a:srgbClr val="6E6F71"/>
                </a:solidFill>
                <a:latin typeface="ProximaNova-Regular"/>
              </a:rPr>
              <a:t>f. 518.329.3271 </a:t>
            </a:r>
            <a:r>
              <a:rPr lang="en-US" dirty="0">
                <a:solidFill>
                  <a:srgbClr val="FFCE03"/>
                </a:solidFill>
                <a:latin typeface="ProximaNova-Regular"/>
              </a:rPr>
              <a:t>• </a:t>
            </a:r>
            <a:r>
              <a:rPr lang="en-US" dirty="0">
                <a:solidFill>
                  <a:srgbClr val="6E6F71"/>
                </a:solidFill>
                <a:latin typeface="ProximaNova-Regular"/>
              </a:rPr>
              <a:t>31 County Route 7A </a:t>
            </a:r>
            <a:r>
              <a:rPr lang="en-US" dirty="0">
                <a:solidFill>
                  <a:srgbClr val="FFCE03"/>
                </a:solidFill>
                <a:latin typeface="ProximaNova-Regular"/>
              </a:rPr>
              <a:t>• </a:t>
            </a:r>
            <a:r>
              <a:rPr lang="en-US" dirty="0">
                <a:solidFill>
                  <a:srgbClr val="6E6F71"/>
                </a:solidFill>
                <a:latin typeface="ProximaNova-Regular"/>
              </a:rPr>
              <a:t>Copake, NY 12516 USA</a:t>
            </a:r>
            <a:endParaRPr lang="en-US" dirty="0"/>
          </a:p>
        </p:txBody>
      </p:sp>
      <p:sp>
        <p:nvSpPr>
          <p:cNvPr id="4" name="Title 3">
            <a:extLst>
              <a:ext uri="{FF2B5EF4-FFF2-40B4-BE49-F238E27FC236}">
                <a16:creationId xmlns:a16="http://schemas.microsoft.com/office/drawing/2014/main" id="{7FE6B64C-658B-4710-86ED-34051D402935}"/>
              </a:ext>
            </a:extLst>
          </p:cNvPr>
          <p:cNvSpPr>
            <a:spLocks noGrp="1"/>
          </p:cNvSpPr>
          <p:nvPr>
            <p:ph type="title"/>
          </p:nvPr>
        </p:nvSpPr>
        <p:spPr/>
        <p:txBody>
          <a:bodyPr>
            <a:normAutofit/>
          </a:bodyPr>
          <a:lstStyle/>
          <a:p>
            <a:pPr algn="ctr"/>
            <a:r>
              <a:rPr lang="en-US" sz="4000" dirty="0"/>
              <a:t>Build Custom Test Sequences</a:t>
            </a:r>
          </a:p>
        </p:txBody>
      </p:sp>
      <p:pic>
        <p:nvPicPr>
          <p:cNvPr id="2" name="Content Placeholder 1">
            <a:extLst>
              <a:ext uri="{FF2B5EF4-FFF2-40B4-BE49-F238E27FC236}">
                <a16:creationId xmlns:a16="http://schemas.microsoft.com/office/drawing/2014/main" id="{8C3CF69E-1AFB-47CF-9508-0BF512B9BB1F}"/>
              </a:ext>
            </a:extLst>
          </p:cNvPr>
          <p:cNvPicPr>
            <a:picLocks noGrp="1" noChangeAspect="1"/>
          </p:cNvPicPr>
          <p:nvPr>
            <p:ph idx="1"/>
          </p:nvPr>
        </p:nvPicPr>
        <p:blipFill>
          <a:blip r:embed="rId3"/>
          <a:stretch>
            <a:fillRect/>
          </a:stretch>
        </p:blipFill>
        <p:spPr>
          <a:xfrm>
            <a:off x="838200" y="1894753"/>
            <a:ext cx="5072312" cy="3548180"/>
          </a:xfrm>
          <a:prstGeom prst="rect">
            <a:avLst/>
          </a:prstGeom>
        </p:spPr>
      </p:pic>
      <p:sp>
        <p:nvSpPr>
          <p:cNvPr id="14" name="Rectangle: Rounded Corners 13">
            <a:extLst>
              <a:ext uri="{FF2B5EF4-FFF2-40B4-BE49-F238E27FC236}">
                <a16:creationId xmlns:a16="http://schemas.microsoft.com/office/drawing/2014/main" id="{76C4EE10-9C66-4F28-8025-D54828B1A0FE}"/>
              </a:ext>
            </a:extLst>
          </p:cNvPr>
          <p:cNvSpPr/>
          <p:nvPr/>
        </p:nvSpPr>
        <p:spPr>
          <a:xfrm>
            <a:off x="3100319" y="3299727"/>
            <a:ext cx="1270345" cy="369116"/>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Click on sequences</a:t>
            </a:r>
          </a:p>
        </p:txBody>
      </p:sp>
      <p:sp>
        <p:nvSpPr>
          <p:cNvPr id="15" name="Arrow: Down 14">
            <a:extLst>
              <a:ext uri="{FF2B5EF4-FFF2-40B4-BE49-F238E27FC236}">
                <a16:creationId xmlns:a16="http://schemas.microsoft.com/office/drawing/2014/main" id="{B9CB3D75-F137-43FD-A480-020B3885A576}"/>
              </a:ext>
            </a:extLst>
          </p:cNvPr>
          <p:cNvSpPr/>
          <p:nvPr/>
        </p:nvSpPr>
        <p:spPr>
          <a:xfrm>
            <a:off x="3639983" y="3668843"/>
            <a:ext cx="191015" cy="1096104"/>
          </a:xfrm>
          <a:prstGeom prst="down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B61E5CA-D26D-4F60-A187-35F791E877B5}"/>
              </a:ext>
            </a:extLst>
          </p:cNvPr>
          <p:cNvPicPr>
            <a:picLocks noChangeAspect="1"/>
          </p:cNvPicPr>
          <p:nvPr/>
        </p:nvPicPr>
        <p:blipFill>
          <a:blip r:embed="rId4"/>
          <a:stretch>
            <a:fillRect/>
          </a:stretch>
        </p:blipFill>
        <p:spPr>
          <a:xfrm>
            <a:off x="3559844" y="1894753"/>
            <a:ext cx="5072312" cy="3550618"/>
          </a:xfrm>
          <a:prstGeom prst="rect">
            <a:avLst/>
          </a:prstGeom>
        </p:spPr>
      </p:pic>
      <p:sp>
        <p:nvSpPr>
          <p:cNvPr id="18" name="Rectangle: Rounded Corners 17">
            <a:extLst>
              <a:ext uri="{FF2B5EF4-FFF2-40B4-BE49-F238E27FC236}">
                <a16:creationId xmlns:a16="http://schemas.microsoft.com/office/drawing/2014/main" id="{6689CD28-19D8-4221-BE3E-7C356B67B07B}"/>
              </a:ext>
            </a:extLst>
          </p:cNvPr>
          <p:cNvSpPr/>
          <p:nvPr/>
        </p:nvSpPr>
        <p:spPr>
          <a:xfrm>
            <a:off x="5061360" y="3667624"/>
            <a:ext cx="1370198" cy="384259"/>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Click on new to create a test sequence</a:t>
            </a:r>
          </a:p>
        </p:txBody>
      </p:sp>
      <p:sp>
        <p:nvSpPr>
          <p:cNvPr id="19" name="Arrow: Up 18">
            <a:extLst>
              <a:ext uri="{FF2B5EF4-FFF2-40B4-BE49-F238E27FC236}">
                <a16:creationId xmlns:a16="http://schemas.microsoft.com/office/drawing/2014/main" id="{630D6083-353E-4AEB-808D-E41A3839B03D}"/>
              </a:ext>
            </a:extLst>
          </p:cNvPr>
          <p:cNvSpPr/>
          <p:nvPr/>
        </p:nvSpPr>
        <p:spPr>
          <a:xfrm>
            <a:off x="5645791" y="3299727"/>
            <a:ext cx="201336" cy="367897"/>
          </a:xfrm>
          <a:prstGeom prst="up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0A7833E2-4F5C-43E5-81E7-3036EB869E74}"/>
              </a:ext>
            </a:extLst>
          </p:cNvPr>
          <p:cNvPicPr>
            <a:picLocks noChangeAspect="1"/>
          </p:cNvPicPr>
          <p:nvPr/>
        </p:nvPicPr>
        <p:blipFill>
          <a:blip r:embed="rId5"/>
          <a:stretch>
            <a:fillRect/>
          </a:stretch>
        </p:blipFill>
        <p:spPr>
          <a:xfrm>
            <a:off x="4067175" y="2945353"/>
            <a:ext cx="4057650" cy="1828800"/>
          </a:xfrm>
          <a:prstGeom prst="rect">
            <a:avLst/>
          </a:prstGeom>
          <a:effectLst>
            <a:outerShdw blurRad="50800" dist="38100" dir="8100000" algn="tr" rotWithShape="0">
              <a:prstClr val="black">
                <a:alpha val="40000"/>
              </a:prstClr>
            </a:outerShdw>
          </a:effectLst>
        </p:spPr>
      </p:pic>
      <p:sp>
        <p:nvSpPr>
          <p:cNvPr id="22" name="Rectangle: Rounded Corners 21">
            <a:extLst>
              <a:ext uri="{FF2B5EF4-FFF2-40B4-BE49-F238E27FC236}">
                <a16:creationId xmlns:a16="http://schemas.microsoft.com/office/drawing/2014/main" id="{783B0A75-F533-4FC0-909F-41D7CD9194E0}"/>
              </a:ext>
            </a:extLst>
          </p:cNvPr>
          <p:cNvSpPr/>
          <p:nvPr/>
        </p:nvSpPr>
        <p:spPr>
          <a:xfrm>
            <a:off x="4439093" y="4256951"/>
            <a:ext cx="1321506" cy="384259"/>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Enter a name for he test sequence</a:t>
            </a:r>
          </a:p>
        </p:txBody>
      </p:sp>
      <p:sp>
        <p:nvSpPr>
          <p:cNvPr id="23" name="Arrow: Up 22">
            <a:extLst>
              <a:ext uri="{FF2B5EF4-FFF2-40B4-BE49-F238E27FC236}">
                <a16:creationId xmlns:a16="http://schemas.microsoft.com/office/drawing/2014/main" id="{75ED9CCA-60F5-43D5-A6D6-159BE85855D3}"/>
              </a:ext>
            </a:extLst>
          </p:cNvPr>
          <p:cNvSpPr/>
          <p:nvPr/>
        </p:nvSpPr>
        <p:spPr>
          <a:xfrm>
            <a:off x="5028141" y="3970948"/>
            <a:ext cx="143410" cy="276883"/>
          </a:xfrm>
          <a:prstGeom prst="up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78500083-DC9C-4A07-B9FE-CFFFF31CBA24}"/>
              </a:ext>
            </a:extLst>
          </p:cNvPr>
          <p:cNvSpPr/>
          <p:nvPr/>
        </p:nvSpPr>
        <p:spPr>
          <a:xfrm>
            <a:off x="5760599" y="4365789"/>
            <a:ext cx="807158" cy="163689"/>
          </a:xfrm>
          <a:prstGeom prst="right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CC0E435D-5C52-4DA4-8D47-2BB2154E2221}"/>
              </a:ext>
            </a:extLst>
          </p:cNvPr>
          <p:cNvPicPr>
            <a:picLocks noChangeAspect="1"/>
          </p:cNvPicPr>
          <p:nvPr/>
        </p:nvPicPr>
        <p:blipFill>
          <a:blip r:embed="rId6"/>
          <a:stretch>
            <a:fillRect/>
          </a:stretch>
        </p:blipFill>
        <p:spPr>
          <a:xfrm>
            <a:off x="6281106" y="1893655"/>
            <a:ext cx="5068829" cy="3548180"/>
          </a:xfrm>
          <a:prstGeom prst="rect">
            <a:avLst/>
          </a:prstGeom>
        </p:spPr>
      </p:pic>
      <p:sp>
        <p:nvSpPr>
          <p:cNvPr id="26" name="Rectangle: Rounded Corners 25">
            <a:extLst>
              <a:ext uri="{FF2B5EF4-FFF2-40B4-BE49-F238E27FC236}">
                <a16:creationId xmlns:a16="http://schemas.microsoft.com/office/drawing/2014/main" id="{61114626-127C-4395-87C2-82912280FAB7}"/>
              </a:ext>
            </a:extLst>
          </p:cNvPr>
          <p:cNvSpPr/>
          <p:nvPr/>
        </p:nvSpPr>
        <p:spPr>
          <a:xfrm>
            <a:off x="7425743" y="3498209"/>
            <a:ext cx="3857450" cy="1870745"/>
          </a:xfrm>
          <a:prstGeom prst="roundRect">
            <a:avLst>
              <a:gd name="adj" fmla="val 6802"/>
            </a:avLst>
          </a:prstGeom>
          <a:noFill/>
          <a:ln w="19050" cap="flat" cmpd="sng" algn="ctr">
            <a:solidFill>
              <a:schemeClr val="dk1"/>
            </a:solidFill>
            <a:prstDash val="solid"/>
            <a:round/>
            <a:headEnd type="none" w="med" len="med"/>
            <a:tailEnd type="none" w="med" len="med"/>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A440CCF1-C1A1-4ABB-8F69-DCFDC4ACCE6A}"/>
              </a:ext>
            </a:extLst>
          </p:cNvPr>
          <p:cNvSpPr/>
          <p:nvPr/>
        </p:nvSpPr>
        <p:spPr>
          <a:xfrm>
            <a:off x="7750772" y="2368940"/>
            <a:ext cx="3207392" cy="671120"/>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Choose the desired test profiles in the left column to the right column using the add profile button or remove profile button. Choose hierarchy of test profiles with move profile up button and move profile down button.</a:t>
            </a:r>
          </a:p>
        </p:txBody>
      </p:sp>
      <p:sp>
        <p:nvSpPr>
          <p:cNvPr id="28" name="Arrow: Down 27">
            <a:extLst>
              <a:ext uri="{FF2B5EF4-FFF2-40B4-BE49-F238E27FC236}">
                <a16:creationId xmlns:a16="http://schemas.microsoft.com/office/drawing/2014/main" id="{2CEEDEEA-CD77-491E-AD53-A30F3C21DA79}"/>
              </a:ext>
            </a:extLst>
          </p:cNvPr>
          <p:cNvSpPr/>
          <p:nvPr/>
        </p:nvSpPr>
        <p:spPr>
          <a:xfrm>
            <a:off x="9300754" y="3044301"/>
            <a:ext cx="218114" cy="446860"/>
          </a:xfrm>
          <a:prstGeom prst="down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43159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par>
                                <p:cTn id="9" presetID="42"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9"/>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8"/>
                                        </p:tgtEl>
                                        <p:attrNameLst>
                                          <p:attrName>style.visibility</p:attrName>
                                        </p:attrNameLst>
                                      </p:cBhvr>
                                      <p:to>
                                        <p:strVal val="hidden"/>
                                      </p:to>
                                    </p:set>
                                  </p:childTnLst>
                                </p:cTn>
                              </p:par>
                              <p:par>
                                <p:cTn id="26" presetID="42"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23"/>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24"/>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22"/>
                                        </p:tgtEl>
                                        <p:attrNameLst>
                                          <p:attrName>style.visibility</p:attrName>
                                        </p:attrNameLst>
                                      </p:cBhvr>
                                      <p:to>
                                        <p:strVal val="hidden"/>
                                      </p:to>
                                    </p:set>
                                  </p:childTnLst>
                                </p:cTn>
                              </p:par>
                              <p:par>
                                <p:cTn id="48" presetID="42"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1"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par>
                          <p:cTn id="56" fill="hold">
                            <p:stCondLst>
                              <p:cond delay="1000"/>
                            </p:stCondLst>
                            <p:childTnLst>
                              <p:par>
                                <p:cTn id="57" presetID="1" presetClass="entr" presetSubtype="0"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par>
                          <p:cTn id="59" fill="hold">
                            <p:stCondLst>
                              <p:cond delay="1000"/>
                            </p:stCondLst>
                            <p:childTnLst>
                              <p:par>
                                <p:cTn id="60" presetID="1" presetClass="entr" presetSubtype="0"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animBg="1"/>
      <p:bldP spid="15" grpId="1" animBg="1"/>
      <p:bldP spid="18" grpId="0" animBg="1"/>
      <p:bldP spid="18" grpId="1" animBg="1"/>
      <p:bldP spid="19" grpId="0" animBg="1"/>
      <p:bldP spid="19" grpId="1" animBg="1"/>
      <p:bldP spid="22" grpId="0" animBg="1"/>
      <p:bldP spid="22" grpId="1" animBg="1"/>
      <p:bldP spid="23" grpId="0" animBg="1"/>
      <p:bldP spid="23" grpId="1" animBg="1"/>
      <p:bldP spid="24" grpId="0" animBg="1"/>
      <p:bldP spid="24" grpId="1" animBg="1"/>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CE07"/>
            </a:gs>
            <a:gs pos="100000">
              <a:schemeClr val="bg1"/>
            </a:gs>
            <a:gs pos="100000">
              <a:schemeClr val="accent1">
                <a:lumMod val="45000"/>
                <a:lumOff val="55000"/>
              </a:schemeClr>
            </a:gs>
            <a:gs pos="34000">
              <a:schemeClr val="bg1"/>
            </a:gs>
          </a:gsLst>
          <a:lin ang="5400000" scaled="1"/>
          <a:tileRect/>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C457B0-4B78-4FA7-A5FA-C32002BDC63E}"/>
              </a:ext>
            </a:extLst>
          </p:cNvPr>
          <p:cNvCxnSpPr>
            <a:cxnSpLocks/>
          </p:cNvCxnSpPr>
          <p:nvPr/>
        </p:nvCxnSpPr>
        <p:spPr>
          <a:xfrm>
            <a:off x="0" y="6147227"/>
            <a:ext cx="12192000" cy="0"/>
          </a:xfrm>
          <a:prstGeom prst="line">
            <a:avLst/>
          </a:prstGeom>
          <a:ln w="114300">
            <a:solidFill>
              <a:srgbClr val="FDCE07"/>
            </a:solidFill>
          </a:ln>
        </p:spPr>
        <p:style>
          <a:lnRef idx="3">
            <a:schemeClr val="accent4"/>
          </a:lnRef>
          <a:fillRef idx="0">
            <a:schemeClr val="accent4"/>
          </a:fillRef>
          <a:effectRef idx="2">
            <a:schemeClr val="accent4"/>
          </a:effectRef>
          <a:fontRef idx="minor">
            <a:schemeClr val="tx1"/>
          </a:fontRef>
        </p:style>
      </p:cxnSp>
      <p:pic>
        <p:nvPicPr>
          <p:cNvPr id="9" name="Picture 8" descr="A picture containing indoor, wall&#10;&#10;Description generated with high confidence">
            <a:extLst>
              <a:ext uri="{FF2B5EF4-FFF2-40B4-BE49-F238E27FC236}">
                <a16:creationId xmlns:a16="http://schemas.microsoft.com/office/drawing/2014/main" id="{838D97D8-5271-4526-93C9-C18948365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370" y="5621813"/>
            <a:ext cx="986246" cy="404246"/>
          </a:xfrm>
          <a:prstGeom prst="rect">
            <a:avLst/>
          </a:prstGeom>
        </p:spPr>
      </p:pic>
      <p:sp>
        <p:nvSpPr>
          <p:cNvPr id="10" name="TextBox 9">
            <a:extLst>
              <a:ext uri="{FF2B5EF4-FFF2-40B4-BE49-F238E27FC236}">
                <a16:creationId xmlns:a16="http://schemas.microsoft.com/office/drawing/2014/main" id="{3B4878D5-A649-41CF-AFC1-CD51E3B8811D}"/>
              </a:ext>
            </a:extLst>
          </p:cNvPr>
          <p:cNvSpPr txBox="1"/>
          <p:nvPr/>
        </p:nvSpPr>
        <p:spPr>
          <a:xfrm>
            <a:off x="1636616" y="5661591"/>
            <a:ext cx="1539204" cy="369332"/>
          </a:xfrm>
          <a:prstGeom prst="rect">
            <a:avLst/>
          </a:prstGeom>
          <a:noFill/>
        </p:spPr>
        <p:txBody>
          <a:bodyPr wrap="none" rtlCol="0">
            <a:spAutoFit/>
          </a:bodyPr>
          <a:lstStyle/>
          <a:p>
            <a:r>
              <a:rPr lang="en-US" i="1" dirty="0">
                <a:solidFill>
                  <a:srgbClr val="696B6D"/>
                </a:solidFill>
                <a:latin typeface="ProximaNova-Bold"/>
              </a:rPr>
              <a:t>ISO 9001 2015</a:t>
            </a:r>
            <a:endParaRPr lang="en-US" i="1" dirty="0">
              <a:latin typeface="ProximaNova-Bold"/>
            </a:endParaRPr>
          </a:p>
        </p:txBody>
      </p:sp>
      <p:sp>
        <p:nvSpPr>
          <p:cNvPr id="11" name="TextBox 10">
            <a:extLst>
              <a:ext uri="{FF2B5EF4-FFF2-40B4-BE49-F238E27FC236}">
                <a16:creationId xmlns:a16="http://schemas.microsoft.com/office/drawing/2014/main" id="{B0E18386-F6F2-44C8-9CA8-FCBCCA351560}"/>
              </a:ext>
            </a:extLst>
          </p:cNvPr>
          <p:cNvSpPr txBox="1"/>
          <p:nvPr/>
        </p:nvSpPr>
        <p:spPr>
          <a:xfrm>
            <a:off x="3815059" y="5656727"/>
            <a:ext cx="5043625" cy="369332"/>
          </a:xfrm>
          <a:prstGeom prst="rect">
            <a:avLst/>
          </a:prstGeom>
          <a:noFill/>
        </p:spPr>
        <p:txBody>
          <a:bodyPr wrap="none" rtlCol="0">
            <a:spAutoFit/>
          </a:bodyPr>
          <a:lstStyle/>
          <a:p>
            <a:r>
              <a:rPr lang="en-US" i="1" dirty="0">
                <a:solidFill>
                  <a:srgbClr val="6E6F71"/>
                </a:solidFill>
                <a:latin typeface="ProximaNova-RegularIt"/>
              </a:rPr>
              <a:t>The World’s Source for High Voltage Test Equipment</a:t>
            </a:r>
            <a:endParaRPr lang="en-US" i="1" dirty="0"/>
          </a:p>
        </p:txBody>
      </p:sp>
      <p:sp>
        <p:nvSpPr>
          <p:cNvPr id="12" name="TextBox 11">
            <a:extLst>
              <a:ext uri="{FF2B5EF4-FFF2-40B4-BE49-F238E27FC236}">
                <a16:creationId xmlns:a16="http://schemas.microsoft.com/office/drawing/2014/main" id="{95480AA9-4BAA-4758-A1C6-547BCE614B9A}"/>
              </a:ext>
            </a:extLst>
          </p:cNvPr>
          <p:cNvSpPr txBox="1"/>
          <p:nvPr/>
        </p:nvSpPr>
        <p:spPr>
          <a:xfrm>
            <a:off x="9300754" y="5656727"/>
            <a:ext cx="2236510" cy="369332"/>
          </a:xfrm>
          <a:prstGeom prst="rect">
            <a:avLst/>
          </a:prstGeom>
          <a:noFill/>
        </p:spPr>
        <p:txBody>
          <a:bodyPr wrap="none" rtlCol="0">
            <a:spAutoFit/>
          </a:bodyPr>
          <a:lstStyle/>
          <a:p>
            <a:r>
              <a:rPr lang="en-US" b="1" i="1" dirty="0">
                <a:solidFill>
                  <a:srgbClr val="696B6D"/>
                </a:solidFill>
                <a:latin typeface="ArialNarrow-BoldItalic"/>
              </a:rPr>
              <a:t>MADE IN THE USA</a:t>
            </a:r>
            <a:endParaRPr lang="en-US" dirty="0"/>
          </a:p>
        </p:txBody>
      </p:sp>
      <p:sp>
        <p:nvSpPr>
          <p:cNvPr id="13" name="TextBox 12">
            <a:extLst>
              <a:ext uri="{FF2B5EF4-FFF2-40B4-BE49-F238E27FC236}">
                <a16:creationId xmlns:a16="http://schemas.microsoft.com/office/drawing/2014/main" id="{D0AA37C7-49BF-4EC4-A2F1-B94ECD967CCD}"/>
              </a:ext>
            </a:extLst>
          </p:cNvPr>
          <p:cNvSpPr txBox="1"/>
          <p:nvPr/>
        </p:nvSpPr>
        <p:spPr>
          <a:xfrm>
            <a:off x="661081" y="6265601"/>
            <a:ext cx="10876183" cy="369332"/>
          </a:xfrm>
          <a:prstGeom prst="rect">
            <a:avLst/>
          </a:prstGeom>
          <a:noFill/>
        </p:spPr>
        <p:txBody>
          <a:bodyPr wrap="none" rtlCol="0">
            <a:spAutoFit/>
          </a:bodyPr>
          <a:lstStyle/>
          <a:p>
            <a:r>
              <a:rPr lang="en-US" b="1" dirty="0">
                <a:solidFill>
                  <a:srgbClr val="6E6F71"/>
                </a:solidFill>
                <a:latin typeface="ProximaNova-Bold"/>
              </a:rPr>
              <a:t>High Voltage, Inc. </a:t>
            </a:r>
            <a:r>
              <a:rPr lang="en-US" dirty="0">
                <a:solidFill>
                  <a:srgbClr val="FFCE03"/>
                </a:solidFill>
                <a:latin typeface="ProximaNova-Regular"/>
              </a:rPr>
              <a:t>• </a:t>
            </a:r>
            <a:r>
              <a:rPr lang="en-US" dirty="0">
                <a:solidFill>
                  <a:srgbClr val="6E6F71"/>
                </a:solidFill>
                <a:latin typeface="ProximaNova-Regular"/>
              </a:rPr>
              <a:t>hvinc.com </a:t>
            </a:r>
            <a:r>
              <a:rPr lang="en-US" dirty="0">
                <a:solidFill>
                  <a:srgbClr val="FFCE03"/>
                </a:solidFill>
                <a:latin typeface="ProximaNova-Regular"/>
              </a:rPr>
              <a:t>• </a:t>
            </a:r>
            <a:r>
              <a:rPr lang="en-US" dirty="0">
                <a:solidFill>
                  <a:srgbClr val="6E6F71"/>
                </a:solidFill>
                <a:latin typeface="ProximaNova-Regular"/>
              </a:rPr>
              <a:t>p. 518.329.3275 </a:t>
            </a:r>
            <a:r>
              <a:rPr lang="en-US" dirty="0">
                <a:solidFill>
                  <a:srgbClr val="FFCE03"/>
                </a:solidFill>
                <a:latin typeface="ProximaNova-Regular"/>
              </a:rPr>
              <a:t>• </a:t>
            </a:r>
            <a:r>
              <a:rPr lang="en-US" dirty="0">
                <a:solidFill>
                  <a:srgbClr val="6E6F71"/>
                </a:solidFill>
                <a:latin typeface="ProximaNova-Regular"/>
              </a:rPr>
              <a:t>f. 518.329.3271 </a:t>
            </a:r>
            <a:r>
              <a:rPr lang="en-US" dirty="0">
                <a:solidFill>
                  <a:srgbClr val="FFCE03"/>
                </a:solidFill>
                <a:latin typeface="ProximaNova-Regular"/>
              </a:rPr>
              <a:t>• </a:t>
            </a:r>
            <a:r>
              <a:rPr lang="en-US" dirty="0">
                <a:solidFill>
                  <a:srgbClr val="6E6F71"/>
                </a:solidFill>
                <a:latin typeface="ProximaNova-Regular"/>
              </a:rPr>
              <a:t>31 County Route 7A </a:t>
            </a:r>
            <a:r>
              <a:rPr lang="en-US" dirty="0">
                <a:solidFill>
                  <a:srgbClr val="FFCE03"/>
                </a:solidFill>
                <a:latin typeface="ProximaNova-Regular"/>
              </a:rPr>
              <a:t>• </a:t>
            </a:r>
            <a:r>
              <a:rPr lang="en-US" dirty="0">
                <a:solidFill>
                  <a:srgbClr val="6E6F71"/>
                </a:solidFill>
                <a:latin typeface="ProximaNova-Regular"/>
              </a:rPr>
              <a:t>Copake, NY 12516 USA</a:t>
            </a:r>
            <a:endParaRPr lang="en-US" dirty="0"/>
          </a:p>
        </p:txBody>
      </p:sp>
      <p:sp>
        <p:nvSpPr>
          <p:cNvPr id="4" name="Title 3">
            <a:extLst>
              <a:ext uri="{FF2B5EF4-FFF2-40B4-BE49-F238E27FC236}">
                <a16:creationId xmlns:a16="http://schemas.microsoft.com/office/drawing/2014/main" id="{7FE6B64C-658B-4710-86ED-34051D402935}"/>
              </a:ext>
            </a:extLst>
          </p:cNvPr>
          <p:cNvSpPr>
            <a:spLocks noGrp="1"/>
          </p:cNvSpPr>
          <p:nvPr>
            <p:ph type="title"/>
          </p:nvPr>
        </p:nvSpPr>
        <p:spPr/>
        <p:txBody>
          <a:bodyPr>
            <a:normAutofit/>
          </a:bodyPr>
          <a:lstStyle/>
          <a:p>
            <a:pPr algn="ctr"/>
            <a:r>
              <a:rPr lang="en-US" sz="4000" dirty="0"/>
              <a:t>Wireless File Transfer Between PC and VLF </a:t>
            </a:r>
          </a:p>
        </p:txBody>
      </p:sp>
      <p:pic>
        <p:nvPicPr>
          <p:cNvPr id="35" name="Picture 34">
            <a:extLst>
              <a:ext uri="{FF2B5EF4-FFF2-40B4-BE49-F238E27FC236}">
                <a16:creationId xmlns:a16="http://schemas.microsoft.com/office/drawing/2014/main" id="{07F74208-9FC0-4964-9257-B9907D453DF2}"/>
              </a:ext>
            </a:extLst>
          </p:cNvPr>
          <p:cNvPicPr>
            <a:picLocks noChangeAspect="1"/>
          </p:cNvPicPr>
          <p:nvPr/>
        </p:nvPicPr>
        <p:blipFill>
          <a:blip r:embed="rId3"/>
          <a:stretch>
            <a:fillRect/>
          </a:stretch>
        </p:blipFill>
        <p:spPr>
          <a:xfrm>
            <a:off x="1734855" y="1388689"/>
            <a:ext cx="5829459" cy="4080621"/>
          </a:xfrm>
          <a:prstGeom prst="rect">
            <a:avLst/>
          </a:prstGeom>
        </p:spPr>
      </p:pic>
      <p:pic>
        <p:nvPicPr>
          <p:cNvPr id="36" name="Picture 35">
            <a:extLst>
              <a:ext uri="{FF2B5EF4-FFF2-40B4-BE49-F238E27FC236}">
                <a16:creationId xmlns:a16="http://schemas.microsoft.com/office/drawing/2014/main" id="{49C462C1-13C6-44E1-B2DA-5CCD046C2DC9}"/>
              </a:ext>
            </a:extLst>
          </p:cNvPr>
          <p:cNvPicPr>
            <a:picLocks noChangeAspect="1"/>
          </p:cNvPicPr>
          <p:nvPr/>
        </p:nvPicPr>
        <p:blipFill>
          <a:blip r:embed="rId4"/>
          <a:stretch>
            <a:fillRect/>
          </a:stretch>
        </p:blipFill>
        <p:spPr>
          <a:xfrm>
            <a:off x="4649584" y="1388689"/>
            <a:ext cx="5829459" cy="4080621"/>
          </a:xfrm>
          <a:prstGeom prst="rect">
            <a:avLst/>
          </a:prstGeom>
        </p:spPr>
      </p:pic>
      <p:sp>
        <p:nvSpPr>
          <p:cNvPr id="37" name="Rectangle: Rounded Corners 36">
            <a:extLst>
              <a:ext uri="{FF2B5EF4-FFF2-40B4-BE49-F238E27FC236}">
                <a16:creationId xmlns:a16="http://schemas.microsoft.com/office/drawing/2014/main" id="{6C54C2C9-DB42-4177-9992-9893576E8984}"/>
              </a:ext>
            </a:extLst>
          </p:cNvPr>
          <p:cNvSpPr/>
          <p:nvPr/>
        </p:nvSpPr>
        <p:spPr>
          <a:xfrm>
            <a:off x="5328458" y="1502003"/>
            <a:ext cx="767542" cy="265142"/>
          </a:xfrm>
          <a:prstGeom prst="roundRect">
            <a:avLst/>
          </a:prstGeom>
          <a:no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a:extLst>
              <a:ext uri="{FF2B5EF4-FFF2-40B4-BE49-F238E27FC236}">
                <a16:creationId xmlns:a16="http://schemas.microsoft.com/office/drawing/2014/main" id="{2283B5E6-D8BC-4041-8E4C-AB63372355A5}"/>
              </a:ext>
            </a:extLst>
          </p:cNvPr>
          <p:cNvCxnSpPr>
            <a:endCxn id="37" idx="1"/>
          </p:cNvCxnSpPr>
          <p:nvPr/>
        </p:nvCxnSpPr>
        <p:spPr>
          <a:xfrm flipV="1">
            <a:off x="4862945" y="1634574"/>
            <a:ext cx="465513" cy="8746"/>
          </a:xfrm>
          <a:prstGeom prst="straightConnector1">
            <a:avLst/>
          </a:prstGeom>
          <a:ln w="57150">
            <a:tailEnd type="triangle"/>
          </a:ln>
          <a:effectLst>
            <a:outerShdw blurRad="50800" dist="38100" dir="5400000" algn="t"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41" name="Rectangle: Rounded Corners 40">
            <a:extLst>
              <a:ext uri="{FF2B5EF4-FFF2-40B4-BE49-F238E27FC236}">
                <a16:creationId xmlns:a16="http://schemas.microsoft.com/office/drawing/2014/main" id="{B555069B-4BBC-40D1-BEEA-F1E013AC119C}"/>
              </a:ext>
            </a:extLst>
          </p:cNvPr>
          <p:cNvSpPr/>
          <p:nvPr/>
        </p:nvSpPr>
        <p:spPr>
          <a:xfrm>
            <a:off x="3838809" y="1371437"/>
            <a:ext cx="1024136" cy="543688"/>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Click on VLF File Transfer</a:t>
            </a:r>
          </a:p>
        </p:txBody>
      </p:sp>
      <p:sp>
        <p:nvSpPr>
          <p:cNvPr id="42" name="Rectangle: Rounded Corners 41">
            <a:extLst>
              <a:ext uri="{FF2B5EF4-FFF2-40B4-BE49-F238E27FC236}">
                <a16:creationId xmlns:a16="http://schemas.microsoft.com/office/drawing/2014/main" id="{186E59D9-C7C8-4BE7-B6BF-F36788A838C1}"/>
              </a:ext>
            </a:extLst>
          </p:cNvPr>
          <p:cNvSpPr/>
          <p:nvPr/>
        </p:nvSpPr>
        <p:spPr>
          <a:xfrm>
            <a:off x="6096000" y="2353272"/>
            <a:ext cx="1307754" cy="808378"/>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Click here to choose between saved tests, profiles, and sequences</a:t>
            </a:r>
          </a:p>
        </p:txBody>
      </p:sp>
      <p:sp>
        <p:nvSpPr>
          <p:cNvPr id="43" name="Rectangle: Rounded Corners 42">
            <a:extLst>
              <a:ext uri="{FF2B5EF4-FFF2-40B4-BE49-F238E27FC236}">
                <a16:creationId xmlns:a16="http://schemas.microsoft.com/office/drawing/2014/main" id="{1EFBD869-F75B-4F10-9AF9-7F77FDC51600}"/>
              </a:ext>
            </a:extLst>
          </p:cNvPr>
          <p:cNvSpPr/>
          <p:nvPr/>
        </p:nvSpPr>
        <p:spPr>
          <a:xfrm>
            <a:off x="7870853" y="2398101"/>
            <a:ext cx="540878" cy="236944"/>
          </a:xfrm>
          <a:prstGeom prst="roundRect">
            <a:avLst/>
          </a:prstGeom>
          <a:no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464C16A3-B9F8-44C1-B79E-FD6FAA26CA85}"/>
              </a:ext>
            </a:extLst>
          </p:cNvPr>
          <p:cNvSpPr/>
          <p:nvPr/>
        </p:nvSpPr>
        <p:spPr>
          <a:xfrm>
            <a:off x="7875773" y="2638989"/>
            <a:ext cx="540878" cy="236944"/>
          </a:xfrm>
          <a:prstGeom prst="roundRect">
            <a:avLst/>
          </a:prstGeom>
          <a:no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447490EC-CA88-4E18-9A37-83A7E999C024}"/>
              </a:ext>
            </a:extLst>
          </p:cNvPr>
          <p:cNvSpPr/>
          <p:nvPr/>
        </p:nvSpPr>
        <p:spPr>
          <a:xfrm>
            <a:off x="7870861" y="2870045"/>
            <a:ext cx="540878" cy="236944"/>
          </a:xfrm>
          <a:prstGeom prst="roundRect">
            <a:avLst/>
          </a:prstGeom>
          <a:no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a:extLst>
              <a:ext uri="{FF2B5EF4-FFF2-40B4-BE49-F238E27FC236}">
                <a16:creationId xmlns:a16="http://schemas.microsoft.com/office/drawing/2014/main" id="{B82FFD90-FD38-48B8-A7AF-68205FE903A4}"/>
              </a:ext>
            </a:extLst>
          </p:cNvPr>
          <p:cNvCxnSpPr/>
          <p:nvPr/>
        </p:nvCxnSpPr>
        <p:spPr>
          <a:xfrm flipV="1">
            <a:off x="7400420" y="2500811"/>
            <a:ext cx="465513" cy="8746"/>
          </a:xfrm>
          <a:prstGeom prst="straightConnector1">
            <a:avLst/>
          </a:prstGeom>
          <a:ln w="57150">
            <a:tailEnd type="triangle"/>
          </a:ln>
          <a:effectLst>
            <a:outerShdw blurRad="50800" dist="38100" dir="5400000" algn="t"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16:creationId xmlns:a16="http://schemas.microsoft.com/office/drawing/2014/main" id="{EDE99D6D-D570-4527-9647-E874779400DD}"/>
              </a:ext>
            </a:extLst>
          </p:cNvPr>
          <p:cNvCxnSpPr/>
          <p:nvPr/>
        </p:nvCxnSpPr>
        <p:spPr>
          <a:xfrm flipV="1">
            <a:off x="7410260" y="2763218"/>
            <a:ext cx="465513" cy="8746"/>
          </a:xfrm>
          <a:prstGeom prst="straightConnector1">
            <a:avLst/>
          </a:prstGeom>
          <a:ln w="57150">
            <a:tailEnd type="triangle"/>
          </a:ln>
          <a:effectLst>
            <a:outerShdw blurRad="50800" dist="38100" dir="5400000" algn="t"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50" name="Straight Arrow Connector 49">
            <a:extLst>
              <a:ext uri="{FF2B5EF4-FFF2-40B4-BE49-F238E27FC236}">
                <a16:creationId xmlns:a16="http://schemas.microsoft.com/office/drawing/2014/main" id="{59C96A7B-9652-43C5-A67B-A6126132FCE1}"/>
              </a:ext>
            </a:extLst>
          </p:cNvPr>
          <p:cNvCxnSpPr/>
          <p:nvPr/>
        </p:nvCxnSpPr>
        <p:spPr>
          <a:xfrm flipV="1">
            <a:off x="7400420" y="2997264"/>
            <a:ext cx="465513" cy="8746"/>
          </a:xfrm>
          <a:prstGeom prst="straightConnector1">
            <a:avLst/>
          </a:prstGeom>
          <a:ln w="57150">
            <a:tailEnd type="triangle"/>
          </a:ln>
          <a:effectLst>
            <a:outerShdw blurRad="50800" dist="38100" dir="5400000" algn="t"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51" name="Rectangle: Rounded Corners 50">
            <a:extLst>
              <a:ext uri="{FF2B5EF4-FFF2-40B4-BE49-F238E27FC236}">
                <a16:creationId xmlns:a16="http://schemas.microsoft.com/office/drawing/2014/main" id="{1ADF0F88-92CB-4F13-ABA8-76B7E03629EB}"/>
              </a:ext>
            </a:extLst>
          </p:cNvPr>
          <p:cNvSpPr/>
          <p:nvPr/>
        </p:nvSpPr>
        <p:spPr>
          <a:xfrm>
            <a:off x="8835241" y="3728782"/>
            <a:ext cx="1307754" cy="404189"/>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Click here to copy files from VLF to PC</a:t>
            </a:r>
          </a:p>
        </p:txBody>
      </p:sp>
      <p:cxnSp>
        <p:nvCxnSpPr>
          <p:cNvPr id="52" name="Straight Arrow Connector 51">
            <a:extLst>
              <a:ext uri="{FF2B5EF4-FFF2-40B4-BE49-F238E27FC236}">
                <a16:creationId xmlns:a16="http://schemas.microsoft.com/office/drawing/2014/main" id="{D72789ED-2258-40EC-8ABA-AAE216C9F814}"/>
              </a:ext>
            </a:extLst>
          </p:cNvPr>
          <p:cNvCxnSpPr>
            <a:cxnSpLocks/>
          </p:cNvCxnSpPr>
          <p:nvPr/>
        </p:nvCxnSpPr>
        <p:spPr>
          <a:xfrm flipH="1">
            <a:off x="8406810" y="3930877"/>
            <a:ext cx="428431" cy="0"/>
          </a:xfrm>
          <a:prstGeom prst="straightConnector1">
            <a:avLst/>
          </a:prstGeom>
          <a:ln w="57150">
            <a:tailEnd type="triangle"/>
          </a:ln>
          <a:effectLst>
            <a:outerShdw blurRad="50800" dist="38100" dir="5400000" algn="t"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53" name="Rectangle: Rounded Corners 52">
            <a:extLst>
              <a:ext uri="{FF2B5EF4-FFF2-40B4-BE49-F238E27FC236}">
                <a16:creationId xmlns:a16="http://schemas.microsoft.com/office/drawing/2014/main" id="{D506ABCE-A8DB-4876-902F-3979FF8FA719}"/>
              </a:ext>
            </a:extLst>
          </p:cNvPr>
          <p:cNvSpPr/>
          <p:nvPr/>
        </p:nvSpPr>
        <p:spPr>
          <a:xfrm>
            <a:off x="7865933" y="3473447"/>
            <a:ext cx="540878" cy="236944"/>
          </a:xfrm>
          <a:prstGeom prst="roundRect">
            <a:avLst/>
          </a:prstGeom>
          <a:no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E85687FD-3CAA-4C9F-836E-84B33451629E}"/>
              </a:ext>
            </a:extLst>
          </p:cNvPr>
          <p:cNvSpPr/>
          <p:nvPr/>
        </p:nvSpPr>
        <p:spPr>
          <a:xfrm>
            <a:off x="7865932" y="3812405"/>
            <a:ext cx="540878" cy="236944"/>
          </a:xfrm>
          <a:prstGeom prst="roundRect">
            <a:avLst/>
          </a:prstGeom>
          <a:no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a:extLst>
              <a:ext uri="{FF2B5EF4-FFF2-40B4-BE49-F238E27FC236}">
                <a16:creationId xmlns:a16="http://schemas.microsoft.com/office/drawing/2014/main" id="{1B6008CB-00FD-49D4-9F84-684C743DE85F}"/>
              </a:ext>
            </a:extLst>
          </p:cNvPr>
          <p:cNvCxnSpPr/>
          <p:nvPr/>
        </p:nvCxnSpPr>
        <p:spPr>
          <a:xfrm flipV="1">
            <a:off x="7410259" y="3594778"/>
            <a:ext cx="465513" cy="8746"/>
          </a:xfrm>
          <a:prstGeom prst="straightConnector1">
            <a:avLst/>
          </a:prstGeom>
          <a:ln w="57150">
            <a:tailEnd type="triangle"/>
          </a:ln>
          <a:effectLst>
            <a:outerShdw blurRad="50800" dist="38100" dir="5400000" algn="t"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57" name="Rectangle: Rounded Corners 56">
            <a:extLst>
              <a:ext uri="{FF2B5EF4-FFF2-40B4-BE49-F238E27FC236}">
                <a16:creationId xmlns:a16="http://schemas.microsoft.com/office/drawing/2014/main" id="{B536E5DC-6892-4A8E-ACD2-F88E062F70FD}"/>
              </a:ext>
            </a:extLst>
          </p:cNvPr>
          <p:cNvSpPr/>
          <p:nvPr/>
        </p:nvSpPr>
        <p:spPr>
          <a:xfrm>
            <a:off x="6096000" y="3389824"/>
            <a:ext cx="1307754" cy="404189"/>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Click here to copy files from PC to VLF</a:t>
            </a:r>
          </a:p>
        </p:txBody>
      </p:sp>
      <p:sp>
        <p:nvSpPr>
          <p:cNvPr id="58" name="Rectangle: Rounded Corners 57">
            <a:extLst>
              <a:ext uri="{FF2B5EF4-FFF2-40B4-BE49-F238E27FC236}">
                <a16:creationId xmlns:a16="http://schemas.microsoft.com/office/drawing/2014/main" id="{316AE433-1007-4F29-A210-34AC95B08DB7}"/>
              </a:ext>
            </a:extLst>
          </p:cNvPr>
          <p:cNvSpPr/>
          <p:nvPr/>
        </p:nvSpPr>
        <p:spPr>
          <a:xfrm>
            <a:off x="6096000" y="4022187"/>
            <a:ext cx="1307754" cy="529729"/>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Click here to move files from VLF to PC and delete from VLF</a:t>
            </a:r>
          </a:p>
        </p:txBody>
      </p:sp>
      <p:sp>
        <p:nvSpPr>
          <p:cNvPr id="59" name="Rectangle: Rounded Corners 58">
            <a:extLst>
              <a:ext uri="{FF2B5EF4-FFF2-40B4-BE49-F238E27FC236}">
                <a16:creationId xmlns:a16="http://schemas.microsoft.com/office/drawing/2014/main" id="{0A23B294-BC9A-4A26-8360-03E24918E843}"/>
              </a:ext>
            </a:extLst>
          </p:cNvPr>
          <p:cNvSpPr/>
          <p:nvPr/>
        </p:nvSpPr>
        <p:spPr>
          <a:xfrm>
            <a:off x="7866161" y="4151364"/>
            <a:ext cx="540878" cy="236944"/>
          </a:xfrm>
          <a:prstGeom prst="roundRect">
            <a:avLst/>
          </a:prstGeom>
          <a:no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a:extLst>
              <a:ext uri="{FF2B5EF4-FFF2-40B4-BE49-F238E27FC236}">
                <a16:creationId xmlns:a16="http://schemas.microsoft.com/office/drawing/2014/main" id="{69A93999-EEB8-497E-9320-B49989E049A3}"/>
              </a:ext>
            </a:extLst>
          </p:cNvPr>
          <p:cNvCxnSpPr/>
          <p:nvPr/>
        </p:nvCxnSpPr>
        <p:spPr>
          <a:xfrm flipV="1">
            <a:off x="7400419" y="4277027"/>
            <a:ext cx="465513" cy="8746"/>
          </a:xfrm>
          <a:prstGeom prst="straightConnector1">
            <a:avLst/>
          </a:prstGeom>
          <a:ln w="57150">
            <a:tailEnd type="triangle"/>
          </a:ln>
          <a:effectLst>
            <a:outerShdw blurRad="50800" dist="38100" dir="5400000" algn="t"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62" name="Rectangle: Rounded Corners 61">
            <a:extLst>
              <a:ext uri="{FF2B5EF4-FFF2-40B4-BE49-F238E27FC236}">
                <a16:creationId xmlns:a16="http://schemas.microsoft.com/office/drawing/2014/main" id="{06DD8CC7-4977-4BE8-8BD0-7351466905E4}"/>
              </a:ext>
            </a:extLst>
          </p:cNvPr>
          <p:cNvSpPr/>
          <p:nvPr/>
        </p:nvSpPr>
        <p:spPr>
          <a:xfrm>
            <a:off x="7865932" y="4490323"/>
            <a:ext cx="540878" cy="236944"/>
          </a:xfrm>
          <a:prstGeom prst="roundRect">
            <a:avLst/>
          </a:prstGeom>
          <a:no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a:extLst>
              <a:ext uri="{FF2B5EF4-FFF2-40B4-BE49-F238E27FC236}">
                <a16:creationId xmlns:a16="http://schemas.microsoft.com/office/drawing/2014/main" id="{DBF561FE-76FB-4242-955F-9284AA541E57}"/>
              </a:ext>
            </a:extLst>
          </p:cNvPr>
          <p:cNvCxnSpPr>
            <a:cxnSpLocks/>
          </p:cNvCxnSpPr>
          <p:nvPr/>
        </p:nvCxnSpPr>
        <p:spPr>
          <a:xfrm flipH="1">
            <a:off x="8406810" y="4601853"/>
            <a:ext cx="428431" cy="0"/>
          </a:xfrm>
          <a:prstGeom prst="straightConnector1">
            <a:avLst/>
          </a:prstGeom>
          <a:ln w="57150">
            <a:tailEnd type="triangle"/>
          </a:ln>
          <a:effectLst>
            <a:outerShdw blurRad="50800" dist="38100" dir="5400000" algn="t"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64" name="Rectangle: Rounded Corners 63">
            <a:extLst>
              <a:ext uri="{FF2B5EF4-FFF2-40B4-BE49-F238E27FC236}">
                <a16:creationId xmlns:a16="http://schemas.microsoft.com/office/drawing/2014/main" id="{A0030E98-2C4E-4B17-9913-D447228AD657}"/>
              </a:ext>
            </a:extLst>
          </p:cNvPr>
          <p:cNvSpPr/>
          <p:nvPr/>
        </p:nvSpPr>
        <p:spPr>
          <a:xfrm>
            <a:off x="8835241" y="4377384"/>
            <a:ext cx="1307754" cy="404189"/>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Click here to delete files on the VLF </a:t>
            </a:r>
          </a:p>
        </p:txBody>
      </p:sp>
      <p:sp>
        <p:nvSpPr>
          <p:cNvPr id="65" name="Rectangle: Rounded Corners 64">
            <a:extLst>
              <a:ext uri="{FF2B5EF4-FFF2-40B4-BE49-F238E27FC236}">
                <a16:creationId xmlns:a16="http://schemas.microsoft.com/office/drawing/2014/main" id="{EA4F08EA-E6A4-4C5B-894E-3EC5191A29E5}"/>
              </a:ext>
            </a:extLst>
          </p:cNvPr>
          <p:cNvSpPr/>
          <p:nvPr/>
        </p:nvSpPr>
        <p:spPr>
          <a:xfrm>
            <a:off x="5323718" y="2090562"/>
            <a:ext cx="919765" cy="236944"/>
          </a:xfrm>
          <a:prstGeom prst="roundRect">
            <a:avLst/>
          </a:prstGeom>
          <a:no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a:extLst>
              <a:ext uri="{FF2B5EF4-FFF2-40B4-BE49-F238E27FC236}">
                <a16:creationId xmlns:a16="http://schemas.microsoft.com/office/drawing/2014/main" id="{DEC95E9E-4F85-4604-9CC6-F5D883C435E9}"/>
              </a:ext>
            </a:extLst>
          </p:cNvPr>
          <p:cNvCxnSpPr/>
          <p:nvPr/>
        </p:nvCxnSpPr>
        <p:spPr>
          <a:xfrm flipV="1">
            <a:off x="4858205" y="2208728"/>
            <a:ext cx="465513" cy="8746"/>
          </a:xfrm>
          <a:prstGeom prst="straightConnector1">
            <a:avLst/>
          </a:prstGeom>
          <a:ln w="57150">
            <a:tailEnd type="triangle"/>
          </a:ln>
          <a:effectLst>
            <a:outerShdw blurRad="50800" dist="38100" dir="5400000" algn="t"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67" name="Rectangle: Rounded Corners 66">
            <a:extLst>
              <a:ext uri="{FF2B5EF4-FFF2-40B4-BE49-F238E27FC236}">
                <a16:creationId xmlns:a16="http://schemas.microsoft.com/office/drawing/2014/main" id="{BC8E024C-39D3-4CA9-A80C-B2A5F1DF37FE}"/>
              </a:ext>
            </a:extLst>
          </p:cNvPr>
          <p:cNvSpPr/>
          <p:nvPr/>
        </p:nvSpPr>
        <p:spPr>
          <a:xfrm>
            <a:off x="3532848" y="1943863"/>
            <a:ext cx="1307754" cy="529729"/>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Click here to choose files created by the VLF-34E or VLF-65E</a:t>
            </a:r>
          </a:p>
        </p:txBody>
      </p:sp>
    </p:spTree>
    <p:extLst>
      <p:ext uri="{BB962C8B-B14F-4D97-AF65-F5344CB8AC3E}">
        <p14:creationId xmlns:p14="http://schemas.microsoft.com/office/powerpoint/2010/main" val="20994247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1"/>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37"/>
                                        </p:tgtEl>
                                        <p:attrNameLst>
                                          <p:attrName>style.visibility</p:attrName>
                                        </p:attrNameLst>
                                      </p:cBhvr>
                                      <p:to>
                                        <p:strVal val="hidden"/>
                                      </p:to>
                                    </p:set>
                                  </p:childTnLst>
                                </p:cTn>
                              </p:par>
                              <p:par>
                                <p:cTn id="17" presetID="1" presetClass="exit" presetSubtype="0" fill="hold" grpId="2" nodeType="withEffect">
                                  <p:stCondLst>
                                    <p:cond delay="0"/>
                                  </p:stCondLst>
                                  <p:childTnLst>
                                    <p:set>
                                      <p:cBhvr>
                                        <p:cTn id="18" dur="1" fill="hold">
                                          <p:stCondLst>
                                            <p:cond delay="0"/>
                                          </p:stCondLst>
                                        </p:cTn>
                                        <p:tgtEl>
                                          <p:spTgt spid="3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9"/>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7" grpId="2" animBg="1"/>
      <p:bldP spid="41" grpId="0" animBg="1"/>
      <p:bldP spid="41" grpId="1" animBg="1"/>
      <p:bldP spid="42" grpId="0" animBg="1"/>
      <p:bldP spid="43" grpId="0" animBg="1"/>
      <p:bldP spid="46" grpId="0" animBg="1"/>
      <p:bldP spid="47" grpId="0" animBg="1"/>
      <p:bldP spid="51" grpId="0" animBg="1"/>
      <p:bldP spid="53" grpId="0" animBg="1"/>
      <p:bldP spid="54" grpId="0" animBg="1"/>
      <p:bldP spid="57" grpId="0" animBg="1"/>
      <p:bldP spid="58" grpId="0" animBg="1"/>
      <p:bldP spid="59" grpId="0" animBg="1"/>
      <p:bldP spid="62" grpId="0" animBg="1"/>
      <p:bldP spid="64" grpId="0" animBg="1"/>
      <p:bldP spid="65" grpId="0" animBg="1"/>
      <p:bldP spid="6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CE07"/>
            </a:gs>
            <a:gs pos="100000">
              <a:schemeClr val="bg1"/>
            </a:gs>
            <a:gs pos="100000">
              <a:schemeClr val="accent1">
                <a:lumMod val="45000"/>
                <a:lumOff val="55000"/>
              </a:schemeClr>
            </a:gs>
            <a:gs pos="34000">
              <a:schemeClr val="bg1"/>
            </a:gs>
          </a:gsLst>
          <a:lin ang="5400000" scaled="1"/>
          <a:tileRect/>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C457B0-4B78-4FA7-A5FA-C32002BDC63E}"/>
              </a:ext>
            </a:extLst>
          </p:cNvPr>
          <p:cNvCxnSpPr>
            <a:cxnSpLocks/>
          </p:cNvCxnSpPr>
          <p:nvPr/>
        </p:nvCxnSpPr>
        <p:spPr>
          <a:xfrm>
            <a:off x="0" y="6147227"/>
            <a:ext cx="12192000" cy="0"/>
          </a:xfrm>
          <a:prstGeom prst="line">
            <a:avLst/>
          </a:prstGeom>
          <a:ln w="114300">
            <a:solidFill>
              <a:srgbClr val="FDCE07"/>
            </a:solidFill>
          </a:ln>
        </p:spPr>
        <p:style>
          <a:lnRef idx="3">
            <a:schemeClr val="accent4"/>
          </a:lnRef>
          <a:fillRef idx="0">
            <a:schemeClr val="accent4"/>
          </a:fillRef>
          <a:effectRef idx="2">
            <a:schemeClr val="accent4"/>
          </a:effectRef>
          <a:fontRef idx="minor">
            <a:schemeClr val="tx1"/>
          </a:fontRef>
        </p:style>
      </p:cxnSp>
      <p:pic>
        <p:nvPicPr>
          <p:cNvPr id="9" name="Picture 8" descr="A picture containing indoor, wall&#10;&#10;Description generated with high confidence">
            <a:extLst>
              <a:ext uri="{FF2B5EF4-FFF2-40B4-BE49-F238E27FC236}">
                <a16:creationId xmlns:a16="http://schemas.microsoft.com/office/drawing/2014/main" id="{838D97D8-5271-4526-93C9-C18948365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370" y="5621813"/>
            <a:ext cx="986246" cy="404246"/>
          </a:xfrm>
          <a:prstGeom prst="rect">
            <a:avLst/>
          </a:prstGeom>
        </p:spPr>
      </p:pic>
      <p:sp>
        <p:nvSpPr>
          <p:cNvPr id="10" name="TextBox 9">
            <a:extLst>
              <a:ext uri="{FF2B5EF4-FFF2-40B4-BE49-F238E27FC236}">
                <a16:creationId xmlns:a16="http://schemas.microsoft.com/office/drawing/2014/main" id="{3B4878D5-A649-41CF-AFC1-CD51E3B8811D}"/>
              </a:ext>
            </a:extLst>
          </p:cNvPr>
          <p:cNvSpPr txBox="1"/>
          <p:nvPr/>
        </p:nvSpPr>
        <p:spPr>
          <a:xfrm>
            <a:off x="1636616" y="5661591"/>
            <a:ext cx="1539204" cy="369332"/>
          </a:xfrm>
          <a:prstGeom prst="rect">
            <a:avLst/>
          </a:prstGeom>
          <a:noFill/>
        </p:spPr>
        <p:txBody>
          <a:bodyPr wrap="none" rtlCol="0">
            <a:spAutoFit/>
          </a:bodyPr>
          <a:lstStyle/>
          <a:p>
            <a:r>
              <a:rPr lang="en-US" i="1" dirty="0">
                <a:solidFill>
                  <a:srgbClr val="696B6D"/>
                </a:solidFill>
                <a:latin typeface="ProximaNova-Bold"/>
              </a:rPr>
              <a:t>ISO 9001 2015</a:t>
            </a:r>
            <a:endParaRPr lang="en-US" i="1" dirty="0">
              <a:latin typeface="ProximaNova-Bold"/>
            </a:endParaRPr>
          </a:p>
        </p:txBody>
      </p:sp>
      <p:sp>
        <p:nvSpPr>
          <p:cNvPr id="11" name="TextBox 10">
            <a:extLst>
              <a:ext uri="{FF2B5EF4-FFF2-40B4-BE49-F238E27FC236}">
                <a16:creationId xmlns:a16="http://schemas.microsoft.com/office/drawing/2014/main" id="{B0E18386-F6F2-44C8-9CA8-FCBCCA351560}"/>
              </a:ext>
            </a:extLst>
          </p:cNvPr>
          <p:cNvSpPr txBox="1"/>
          <p:nvPr/>
        </p:nvSpPr>
        <p:spPr>
          <a:xfrm>
            <a:off x="3815059" y="5656727"/>
            <a:ext cx="5043625" cy="369332"/>
          </a:xfrm>
          <a:prstGeom prst="rect">
            <a:avLst/>
          </a:prstGeom>
          <a:noFill/>
        </p:spPr>
        <p:txBody>
          <a:bodyPr wrap="none" rtlCol="0">
            <a:spAutoFit/>
          </a:bodyPr>
          <a:lstStyle/>
          <a:p>
            <a:r>
              <a:rPr lang="en-US" i="1" dirty="0">
                <a:solidFill>
                  <a:srgbClr val="6E6F71"/>
                </a:solidFill>
                <a:latin typeface="ProximaNova-RegularIt"/>
              </a:rPr>
              <a:t>The World’s Source for High Voltage Test Equipment</a:t>
            </a:r>
            <a:endParaRPr lang="en-US" i="1" dirty="0"/>
          </a:p>
        </p:txBody>
      </p:sp>
      <p:sp>
        <p:nvSpPr>
          <p:cNvPr id="12" name="TextBox 11">
            <a:extLst>
              <a:ext uri="{FF2B5EF4-FFF2-40B4-BE49-F238E27FC236}">
                <a16:creationId xmlns:a16="http://schemas.microsoft.com/office/drawing/2014/main" id="{95480AA9-4BAA-4758-A1C6-547BCE614B9A}"/>
              </a:ext>
            </a:extLst>
          </p:cNvPr>
          <p:cNvSpPr txBox="1"/>
          <p:nvPr/>
        </p:nvSpPr>
        <p:spPr>
          <a:xfrm>
            <a:off x="9300754" y="5656727"/>
            <a:ext cx="2236510" cy="369332"/>
          </a:xfrm>
          <a:prstGeom prst="rect">
            <a:avLst/>
          </a:prstGeom>
          <a:noFill/>
        </p:spPr>
        <p:txBody>
          <a:bodyPr wrap="none" rtlCol="0">
            <a:spAutoFit/>
          </a:bodyPr>
          <a:lstStyle/>
          <a:p>
            <a:r>
              <a:rPr lang="en-US" b="1" i="1" dirty="0">
                <a:solidFill>
                  <a:srgbClr val="696B6D"/>
                </a:solidFill>
                <a:latin typeface="ArialNarrow-BoldItalic"/>
              </a:rPr>
              <a:t>MADE IN THE USA</a:t>
            </a:r>
            <a:endParaRPr lang="en-US" dirty="0"/>
          </a:p>
        </p:txBody>
      </p:sp>
      <p:sp>
        <p:nvSpPr>
          <p:cNvPr id="13" name="TextBox 12">
            <a:extLst>
              <a:ext uri="{FF2B5EF4-FFF2-40B4-BE49-F238E27FC236}">
                <a16:creationId xmlns:a16="http://schemas.microsoft.com/office/drawing/2014/main" id="{D0AA37C7-49BF-4EC4-A2F1-B94ECD967CCD}"/>
              </a:ext>
            </a:extLst>
          </p:cNvPr>
          <p:cNvSpPr txBox="1"/>
          <p:nvPr/>
        </p:nvSpPr>
        <p:spPr>
          <a:xfrm>
            <a:off x="661081" y="6265601"/>
            <a:ext cx="10876183" cy="369332"/>
          </a:xfrm>
          <a:prstGeom prst="rect">
            <a:avLst/>
          </a:prstGeom>
          <a:noFill/>
        </p:spPr>
        <p:txBody>
          <a:bodyPr wrap="none" rtlCol="0">
            <a:spAutoFit/>
          </a:bodyPr>
          <a:lstStyle/>
          <a:p>
            <a:r>
              <a:rPr lang="en-US" b="1" dirty="0">
                <a:solidFill>
                  <a:srgbClr val="6E6F71"/>
                </a:solidFill>
                <a:latin typeface="ProximaNova-Bold"/>
              </a:rPr>
              <a:t>High Voltage, Inc. </a:t>
            </a:r>
            <a:r>
              <a:rPr lang="en-US" dirty="0">
                <a:solidFill>
                  <a:srgbClr val="FFCE03"/>
                </a:solidFill>
                <a:latin typeface="ProximaNova-Regular"/>
              </a:rPr>
              <a:t>• </a:t>
            </a:r>
            <a:r>
              <a:rPr lang="en-US" dirty="0">
                <a:solidFill>
                  <a:srgbClr val="6E6F71"/>
                </a:solidFill>
                <a:latin typeface="ProximaNova-Regular"/>
              </a:rPr>
              <a:t>hvinc.com </a:t>
            </a:r>
            <a:r>
              <a:rPr lang="en-US" dirty="0">
                <a:solidFill>
                  <a:srgbClr val="FFCE03"/>
                </a:solidFill>
                <a:latin typeface="ProximaNova-Regular"/>
              </a:rPr>
              <a:t>• </a:t>
            </a:r>
            <a:r>
              <a:rPr lang="en-US" dirty="0">
                <a:solidFill>
                  <a:srgbClr val="6E6F71"/>
                </a:solidFill>
                <a:latin typeface="ProximaNova-Regular"/>
              </a:rPr>
              <a:t>p. 518.329.3275 </a:t>
            </a:r>
            <a:r>
              <a:rPr lang="en-US" dirty="0">
                <a:solidFill>
                  <a:srgbClr val="FFCE03"/>
                </a:solidFill>
                <a:latin typeface="ProximaNova-Regular"/>
              </a:rPr>
              <a:t>• </a:t>
            </a:r>
            <a:r>
              <a:rPr lang="en-US" dirty="0">
                <a:solidFill>
                  <a:srgbClr val="6E6F71"/>
                </a:solidFill>
                <a:latin typeface="ProximaNova-Regular"/>
              </a:rPr>
              <a:t>f. 518.329.3271 </a:t>
            </a:r>
            <a:r>
              <a:rPr lang="en-US" dirty="0">
                <a:solidFill>
                  <a:srgbClr val="FFCE03"/>
                </a:solidFill>
                <a:latin typeface="ProximaNova-Regular"/>
              </a:rPr>
              <a:t>• </a:t>
            </a:r>
            <a:r>
              <a:rPr lang="en-US" dirty="0">
                <a:solidFill>
                  <a:srgbClr val="6E6F71"/>
                </a:solidFill>
                <a:latin typeface="ProximaNova-Regular"/>
              </a:rPr>
              <a:t>31 County Route 7A </a:t>
            </a:r>
            <a:r>
              <a:rPr lang="en-US" dirty="0">
                <a:solidFill>
                  <a:srgbClr val="FFCE03"/>
                </a:solidFill>
                <a:latin typeface="ProximaNova-Regular"/>
              </a:rPr>
              <a:t>• </a:t>
            </a:r>
            <a:r>
              <a:rPr lang="en-US" dirty="0">
                <a:solidFill>
                  <a:srgbClr val="6E6F71"/>
                </a:solidFill>
                <a:latin typeface="ProximaNova-Regular"/>
              </a:rPr>
              <a:t>Copake, NY 12516 USA</a:t>
            </a:r>
            <a:endParaRPr lang="en-US" dirty="0"/>
          </a:p>
        </p:txBody>
      </p:sp>
      <p:sp>
        <p:nvSpPr>
          <p:cNvPr id="4" name="Title 3">
            <a:extLst>
              <a:ext uri="{FF2B5EF4-FFF2-40B4-BE49-F238E27FC236}">
                <a16:creationId xmlns:a16="http://schemas.microsoft.com/office/drawing/2014/main" id="{7FE6B64C-658B-4710-86ED-34051D402935}"/>
              </a:ext>
            </a:extLst>
          </p:cNvPr>
          <p:cNvSpPr>
            <a:spLocks noGrp="1"/>
          </p:cNvSpPr>
          <p:nvPr>
            <p:ph type="title"/>
          </p:nvPr>
        </p:nvSpPr>
        <p:spPr/>
        <p:txBody>
          <a:bodyPr>
            <a:normAutofit/>
          </a:bodyPr>
          <a:lstStyle/>
          <a:p>
            <a:pPr algn="ctr"/>
            <a:r>
              <a:rPr lang="en-US" sz="4000" dirty="0"/>
              <a:t>Simulation Mode</a:t>
            </a:r>
          </a:p>
        </p:txBody>
      </p:sp>
      <p:pic>
        <p:nvPicPr>
          <p:cNvPr id="2" name="Content Placeholder 1">
            <a:extLst>
              <a:ext uri="{FF2B5EF4-FFF2-40B4-BE49-F238E27FC236}">
                <a16:creationId xmlns:a16="http://schemas.microsoft.com/office/drawing/2014/main" id="{77902664-5E17-4951-9574-F2C023AC5E4C}"/>
              </a:ext>
            </a:extLst>
          </p:cNvPr>
          <p:cNvPicPr>
            <a:picLocks noGrp="1" noChangeAspect="1"/>
          </p:cNvPicPr>
          <p:nvPr>
            <p:ph idx="1"/>
          </p:nvPr>
        </p:nvPicPr>
        <p:blipFill>
          <a:blip r:embed="rId3"/>
          <a:stretch>
            <a:fillRect/>
          </a:stretch>
        </p:blipFill>
        <p:spPr>
          <a:xfrm>
            <a:off x="838200" y="1894138"/>
            <a:ext cx="5072312" cy="3554276"/>
          </a:xfrm>
          <a:prstGeom prst="rect">
            <a:avLst/>
          </a:prstGeom>
        </p:spPr>
      </p:pic>
      <p:pic>
        <p:nvPicPr>
          <p:cNvPr id="3" name="Picture 2">
            <a:extLst>
              <a:ext uri="{FF2B5EF4-FFF2-40B4-BE49-F238E27FC236}">
                <a16:creationId xmlns:a16="http://schemas.microsoft.com/office/drawing/2014/main" id="{4CC30C55-3BDD-460C-A495-4C77829C8A81}"/>
              </a:ext>
            </a:extLst>
          </p:cNvPr>
          <p:cNvPicPr>
            <a:picLocks noChangeAspect="1"/>
          </p:cNvPicPr>
          <p:nvPr/>
        </p:nvPicPr>
        <p:blipFill>
          <a:blip r:embed="rId4"/>
          <a:stretch>
            <a:fillRect/>
          </a:stretch>
        </p:blipFill>
        <p:spPr>
          <a:xfrm>
            <a:off x="3557232" y="1894138"/>
            <a:ext cx="5077536" cy="3554276"/>
          </a:xfrm>
          <a:prstGeom prst="rect">
            <a:avLst/>
          </a:prstGeom>
        </p:spPr>
      </p:pic>
      <p:pic>
        <p:nvPicPr>
          <p:cNvPr id="5" name="Picture 4">
            <a:extLst>
              <a:ext uri="{FF2B5EF4-FFF2-40B4-BE49-F238E27FC236}">
                <a16:creationId xmlns:a16="http://schemas.microsoft.com/office/drawing/2014/main" id="{204CBD7B-7E5F-4DA7-9756-76578CD69526}"/>
              </a:ext>
            </a:extLst>
          </p:cNvPr>
          <p:cNvPicPr>
            <a:picLocks noChangeAspect="1"/>
          </p:cNvPicPr>
          <p:nvPr/>
        </p:nvPicPr>
        <p:blipFill>
          <a:blip r:embed="rId5"/>
          <a:stretch>
            <a:fillRect/>
          </a:stretch>
        </p:blipFill>
        <p:spPr>
          <a:xfrm>
            <a:off x="6276263" y="1894138"/>
            <a:ext cx="5077537" cy="3554276"/>
          </a:xfrm>
          <a:prstGeom prst="rect">
            <a:avLst/>
          </a:prstGeom>
        </p:spPr>
      </p:pic>
      <p:sp>
        <p:nvSpPr>
          <p:cNvPr id="6" name="Rectangle: Rounded Corners 5">
            <a:extLst>
              <a:ext uri="{FF2B5EF4-FFF2-40B4-BE49-F238E27FC236}">
                <a16:creationId xmlns:a16="http://schemas.microsoft.com/office/drawing/2014/main" id="{2F4A2A8D-1DA8-4484-B5F0-1F339C287DCD}"/>
              </a:ext>
            </a:extLst>
          </p:cNvPr>
          <p:cNvSpPr/>
          <p:nvPr/>
        </p:nvSpPr>
        <p:spPr>
          <a:xfrm>
            <a:off x="1518406" y="2715610"/>
            <a:ext cx="998290" cy="469783"/>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Click run test</a:t>
            </a:r>
          </a:p>
        </p:txBody>
      </p:sp>
      <p:sp>
        <p:nvSpPr>
          <p:cNvPr id="8" name="Arrow: Down 7">
            <a:extLst>
              <a:ext uri="{FF2B5EF4-FFF2-40B4-BE49-F238E27FC236}">
                <a16:creationId xmlns:a16="http://schemas.microsoft.com/office/drawing/2014/main" id="{5582527A-EC31-4461-845C-1BA70D6E446B}"/>
              </a:ext>
            </a:extLst>
          </p:cNvPr>
          <p:cNvSpPr/>
          <p:nvPr/>
        </p:nvSpPr>
        <p:spPr>
          <a:xfrm>
            <a:off x="1870744" y="3190257"/>
            <a:ext cx="293615" cy="966901"/>
          </a:xfrm>
          <a:prstGeom prst="down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F9D0EEA-31A8-4E29-B578-41D9F8A8DCDF}"/>
              </a:ext>
            </a:extLst>
          </p:cNvPr>
          <p:cNvSpPr/>
          <p:nvPr/>
        </p:nvSpPr>
        <p:spPr>
          <a:xfrm>
            <a:off x="5429543" y="2547830"/>
            <a:ext cx="961938" cy="530929"/>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Choose sim as measurement source</a:t>
            </a:r>
          </a:p>
        </p:txBody>
      </p:sp>
      <p:sp>
        <p:nvSpPr>
          <p:cNvPr id="15" name="Arrow: Down 14">
            <a:extLst>
              <a:ext uri="{FF2B5EF4-FFF2-40B4-BE49-F238E27FC236}">
                <a16:creationId xmlns:a16="http://schemas.microsoft.com/office/drawing/2014/main" id="{648A4FD5-1CA7-4326-A95D-39AE6F54B4E3}"/>
              </a:ext>
            </a:extLst>
          </p:cNvPr>
          <p:cNvSpPr/>
          <p:nvPr/>
        </p:nvSpPr>
        <p:spPr>
          <a:xfrm>
            <a:off x="5808836" y="3078759"/>
            <a:ext cx="203352" cy="354650"/>
          </a:xfrm>
          <a:prstGeom prst="down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F99FD47-08C7-43E1-B278-576D91CD0970}"/>
              </a:ext>
            </a:extLst>
          </p:cNvPr>
          <p:cNvPicPr>
            <a:picLocks noChangeAspect="1"/>
          </p:cNvPicPr>
          <p:nvPr/>
        </p:nvPicPr>
        <p:blipFill>
          <a:blip r:embed="rId6"/>
          <a:stretch>
            <a:fillRect/>
          </a:stretch>
        </p:blipFill>
        <p:spPr>
          <a:xfrm>
            <a:off x="3911551" y="4269619"/>
            <a:ext cx="2243522" cy="566977"/>
          </a:xfrm>
          <a:prstGeom prst="rect">
            <a:avLst/>
          </a:prstGeom>
        </p:spPr>
      </p:pic>
      <p:sp>
        <p:nvSpPr>
          <p:cNvPr id="17" name="Arrow: Down 16">
            <a:extLst>
              <a:ext uri="{FF2B5EF4-FFF2-40B4-BE49-F238E27FC236}">
                <a16:creationId xmlns:a16="http://schemas.microsoft.com/office/drawing/2014/main" id="{8A94AE2E-168B-46E8-ADE1-5B5CD453B11A}"/>
              </a:ext>
            </a:extLst>
          </p:cNvPr>
          <p:cNvSpPr/>
          <p:nvPr/>
        </p:nvSpPr>
        <p:spPr>
          <a:xfrm>
            <a:off x="4144161" y="4768442"/>
            <a:ext cx="125835" cy="201336"/>
          </a:xfrm>
          <a:prstGeom prst="down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85998BC8-9530-4295-8EF2-CCE0FEEDC43C}"/>
              </a:ext>
            </a:extLst>
          </p:cNvPr>
          <p:cNvSpPr/>
          <p:nvPr/>
        </p:nvSpPr>
        <p:spPr>
          <a:xfrm>
            <a:off x="4561397" y="4766604"/>
            <a:ext cx="125835" cy="201336"/>
          </a:xfrm>
          <a:prstGeom prst="down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D29071A0-34E0-4854-88D9-0D84E9AB8134}"/>
              </a:ext>
            </a:extLst>
          </p:cNvPr>
          <p:cNvSpPr/>
          <p:nvPr/>
        </p:nvSpPr>
        <p:spPr>
          <a:xfrm>
            <a:off x="4978633" y="4759953"/>
            <a:ext cx="125835" cy="201336"/>
          </a:xfrm>
          <a:prstGeom prst="down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B4184608-17BA-46FE-A169-615D71DDF65F}"/>
              </a:ext>
            </a:extLst>
          </p:cNvPr>
          <p:cNvSpPr/>
          <p:nvPr/>
        </p:nvSpPr>
        <p:spPr>
          <a:xfrm>
            <a:off x="5395869" y="4759953"/>
            <a:ext cx="125835" cy="201336"/>
          </a:xfrm>
          <a:prstGeom prst="down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DA96289C-C925-4202-8908-2496D1FB532E}"/>
              </a:ext>
            </a:extLst>
          </p:cNvPr>
          <p:cNvSpPr/>
          <p:nvPr/>
        </p:nvSpPr>
        <p:spPr>
          <a:xfrm>
            <a:off x="5807729" y="4759953"/>
            <a:ext cx="125835" cy="201336"/>
          </a:xfrm>
          <a:prstGeom prst="down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395E584E-D8C7-4F94-A7A7-E7D1C17FAC46}"/>
              </a:ext>
            </a:extLst>
          </p:cNvPr>
          <p:cNvSpPr/>
          <p:nvPr/>
        </p:nvSpPr>
        <p:spPr>
          <a:xfrm>
            <a:off x="4062059" y="1983210"/>
            <a:ext cx="1024136" cy="543688"/>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Click start twice to confirm action</a:t>
            </a:r>
          </a:p>
        </p:txBody>
      </p:sp>
      <p:sp>
        <p:nvSpPr>
          <p:cNvPr id="23" name="Arrow: Right 22">
            <a:extLst>
              <a:ext uri="{FF2B5EF4-FFF2-40B4-BE49-F238E27FC236}">
                <a16:creationId xmlns:a16="http://schemas.microsoft.com/office/drawing/2014/main" id="{EBBDA3FB-14DC-43C2-AC35-091CB4871070}"/>
              </a:ext>
            </a:extLst>
          </p:cNvPr>
          <p:cNvSpPr/>
          <p:nvPr/>
        </p:nvSpPr>
        <p:spPr>
          <a:xfrm>
            <a:off x="5094395" y="2161583"/>
            <a:ext cx="364391" cy="182468"/>
          </a:xfrm>
          <a:prstGeom prst="right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E444747E-D296-446E-A954-044753B64E60}"/>
              </a:ext>
            </a:extLst>
          </p:cNvPr>
          <p:cNvSpPr/>
          <p:nvPr/>
        </p:nvSpPr>
        <p:spPr>
          <a:xfrm>
            <a:off x="6336871" y="2161583"/>
            <a:ext cx="2478160" cy="1160457"/>
          </a:xfrm>
          <a:prstGeom prst="roundRect">
            <a:avLst>
              <a:gd name="adj" fmla="val 9438"/>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5AF73DBD-A6A9-4F17-907B-1AB070699761}"/>
              </a:ext>
            </a:extLst>
          </p:cNvPr>
          <p:cNvSpPr/>
          <p:nvPr/>
        </p:nvSpPr>
        <p:spPr>
          <a:xfrm>
            <a:off x="6375461" y="4303941"/>
            <a:ext cx="964734" cy="490334"/>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Simulated test data</a:t>
            </a:r>
          </a:p>
        </p:txBody>
      </p:sp>
      <p:sp>
        <p:nvSpPr>
          <p:cNvPr id="26" name="Arrow: Up 25">
            <a:extLst>
              <a:ext uri="{FF2B5EF4-FFF2-40B4-BE49-F238E27FC236}">
                <a16:creationId xmlns:a16="http://schemas.microsoft.com/office/drawing/2014/main" id="{49D005A7-F6B5-42DF-B58A-969129776049}"/>
              </a:ext>
            </a:extLst>
          </p:cNvPr>
          <p:cNvSpPr/>
          <p:nvPr/>
        </p:nvSpPr>
        <p:spPr>
          <a:xfrm>
            <a:off x="6764609" y="3313652"/>
            <a:ext cx="186439" cy="985900"/>
          </a:xfrm>
          <a:prstGeom prst="up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66C93C3A-1BBE-438D-BD6E-EC7609F9768D}"/>
              </a:ext>
            </a:extLst>
          </p:cNvPr>
          <p:cNvSpPr/>
          <p:nvPr/>
        </p:nvSpPr>
        <p:spPr>
          <a:xfrm>
            <a:off x="6336871" y="3322040"/>
            <a:ext cx="2478160" cy="835118"/>
          </a:xfrm>
          <a:prstGeom prst="roundRect">
            <a:avLst>
              <a:gd name="adj" fmla="val 12649"/>
            </a:avLst>
          </a:prstGeom>
          <a:noFill/>
          <a:ln w="19050" cap="flat" cmpd="sng" algn="ctr">
            <a:solidFill>
              <a:schemeClr val="dk1"/>
            </a:solidFill>
            <a:prstDash val="solid"/>
            <a:round/>
            <a:headEnd type="none" w="med" len="med"/>
            <a:tailEnd type="none" w="med" len="med"/>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0823758D-E782-427F-8CE9-FFBA49CE6399}"/>
              </a:ext>
            </a:extLst>
          </p:cNvPr>
          <p:cNvSpPr/>
          <p:nvPr/>
        </p:nvSpPr>
        <p:spPr>
          <a:xfrm>
            <a:off x="7400802" y="4303941"/>
            <a:ext cx="1355155" cy="490334"/>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Simulated test data from each step</a:t>
            </a:r>
          </a:p>
        </p:txBody>
      </p:sp>
      <p:sp>
        <p:nvSpPr>
          <p:cNvPr id="29" name="Arrow: Up 28">
            <a:extLst>
              <a:ext uri="{FF2B5EF4-FFF2-40B4-BE49-F238E27FC236}">
                <a16:creationId xmlns:a16="http://schemas.microsoft.com/office/drawing/2014/main" id="{4A6E5C5C-E4F8-4324-8E24-52B2DF1EBD25}"/>
              </a:ext>
            </a:extLst>
          </p:cNvPr>
          <p:cNvSpPr/>
          <p:nvPr/>
        </p:nvSpPr>
        <p:spPr>
          <a:xfrm>
            <a:off x="7991584" y="4157158"/>
            <a:ext cx="168084" cy="146783"/>
          </a:xfrm>
          <a:prstGeom prst="up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8B96A66-3E68-4597-8892-BA313436AF53}"/>
              </a:ext>
            </a:extLst>
          </p:cNvPr>
          <p:cNvSpPr/>
          <p:nvPr/>
        </p:nvSpPr>
        <p:spPr>
          <a:xfrm>
            <a:off x="8867378" y="2161583"/>
            <a:ext cx="2390648" cy="1923856"/>
          </a:xfrm>
          <a:prstGeom prst="roundRect">
            <a:avLst>
              <a:gd name="adj" fmla="val 6638"/>
            </a:avLst>
          </a:prstGeom>
          <a:noFill/>
          <a:ln w="19050" cap="flat" cmpd="sng" algn="ctr">
            <a:solidFill>
              <a:schemeClr val="dk1"/>
            </a:solidFill>
            <a:prstDash val="solid"/>
            <a:round/>
            <a:headEnd type="none" w="med" len="med"/>
            <a:tailEnd type="none" w="med" len="med"/>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C6D5FE93-1284-479C-9041-F664F32068EF}"/>
              </a:ext>
            </a:extLst>
          </p:cNvPr>
          <p:cNvSpPr/>
          <p:nvPr/>
        </p:nvSpPr>
        <p:spPr>
          <a:xfrm>
            <a:off x="7124541" y="2851145"/>
            <a:ext cx="1316563" cy="620115"/>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Graph for analysis of simulated TD, V, I, and time data</a:t>
            </a:r>
          </a:p>
        </p:txBody>
      </p:sp>
      <p:sp>
        <p:nvSpPr>
          <p:cNvPr id="32" name="Arrow: Right 31">
            <a:extLst>
              <a:ext uri="{FF2B5EF4-FFF2-40B4-BE49-F238E27FC236}">
                <a16:creationId xmlns:a16="http://schemas.microsoft.com/office/drawing/2014/main" id="{762B0AE9-7937-4845-BCE1-FB63C9F3FB6E}"/>
              </a:ext>
            </a:extLst>
          </p:cNvPr>
          <p:cNvSpPr/>
          <p:nvPr/>
        </p:nvSpPr>
        <p:spPr>
          <a:xfrm>
            <a:off x="8446213" y="3071169"/>
            <a:ext cx="402088" cy="184915"/>
          </a:xfrm>
          <a:prstGeom prst="right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09CD1BB7-CE4C-4991-8108-2957D5732319}"/>
              </a:ext>
            </a:extLst>
          </p:cNvPr>
          <p:cNvSpPr/>
          <p:nvPr/>
        </p:nvSpPr>
        <p:spPr>
          <a:xfrm rot="2372965">
            <a:off x="3189003" y="4480949"/>
            <a:ext cx="562289" cy="165672"/>
          </a:xfrm>
          <a:prstGeom prst="right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7C5784CA-DC4B-40B8-B2C8-3565AD4FBE3D}"/>
              </a:ext>
            </a:extLst>
          </p:cNvPr>
          <p:cNvSpPr/>
          <p:nvPr/>
        </p:nvSpPr>
        <p:spPr>
          <a:xfrm>
            <a:off x="1983914" y="4147229"/>
            <a:ext cx="1313203" cy="536895"/>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Choose waveform:</a:t>
            </a:r>
          </a:p>
          <a:p>
            <a:pPr algn="ctr"/>
            <a:r>
              <a:rPr lang="en-US" sz="1000" dirty="0"/>
              <a:t>+ DC, - DC, sinewave or </a:t>
            </a:r>
            <a:r>
              <a:rPr lang="en-US" sz="1000" dirty="0" err="1"/>
              <a:t>squarewave</a:t>
            </a:r>
            <a:endParaRPr lang="en-US" sz="1000" dirty="0"/>
          </a:p>
        </p:txBody>
      </p:sp>
      <p:sp>
        <p:nvSpPr>
          <p:cNvPr id="37" name="Arrow: Right 36">
            <a:extLst>
              <a:ext uri="{FF2B5EF4-FFF2-40B4-BE49-F238E27FC236}">
                <a16:creationId xmlns:a16="http://schemas.microsoft.com/office/drawing/2014/main" id="{5E236A72-677B-45D0-BFF4-B03B37E689AA}"/>
              </a:ext>
            </a:extLst>
          </p:cNvPr>
          <p:cNvSpPr/>
          <p:nvPr/>
        </p:nvSpPr>
        <p:spPr>
          <a:xfrm rot="20301126">
            <a:off x="3244180" y="4971566"/>
            <a:ext cx="562289" cy="165672"/>
          </a:xfrm>
          <a:prstGeom prst="right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D728FE9D-0379-4C11-9915-1E199A72C5ED}"/>
              </a:ext>
            </a:extLst>
          </p:cNvPr>
          <p:cNvSpPr/>
          <p:nvPr/>
        </p:nvSpPr>
        <p:spPr>
          <a:xfrm>
            <a:off x="1983914" y="4723902"/>
            <a:ext cx="1313203" cy="785344"/>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Click this box to toggle between RMS and Peak metering, metering in RMS if checked</a:t>
            </a:r>
          </a:p>
        </p:txBody>
      </p:sp>
    </p:spTree>
    <p:extLst>
      <p:ext uri="{BB962C8B-B14F-4D97-AF65-F5344CB8AC3E}">
        <p14:creationId xmlns:p14="http://schemas.microsoft.com/office/powerpoint/2010/main" val="6019922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42"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4"/>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5"/>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6"/>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8"/>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9"/>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20"/>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1"/>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2"/>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3"/>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35"/>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36"/>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7"/>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38"/>
                                        </p:tgtEl>
                                        <p:attrNameLst>
                                          <p:attrName>style.visibility</p:attrName>
                                        </p:attrNameLst>
                                      </p:cBhvr>
                                      <p:to>
                                        <p:strVal val="hidden"/>
                                      </p:to>
                                    </p:set>
                                  </p:childTnLst>
                                </p:cTn>
                              </p:par>
                            </p:childTnLst>
                          </p:cTn>
                        </p:par>
                        <p:par>
                          <p:cTn id="83" fill="hold">
                            <p:stCondLst>
                              <p:cond delay="0"/>
                            </p:stCondLst>
                            <p:childTnLst>
                              <p:par>
                                <p:cTn id="84" presetID="42" presetClass="entr" presetSubtype="0" fill="hold"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fade">
                                      <p:cBhvr>
                                        <p:cTn id="86" dur="1000"/>
                                        <p:tgtEl>
                                          <p:spTgt spid="5"/>
                                        </p:tgtEl>
                                      </p:cBhvr>
                                    </p:animEffect>
                                    <p:anim calcmode="lin" valueType="num">
                                      <p:cBhvr>
                                        <p:cTn id="87" dur="1000" fill="hold"/>
                                        <p:tgtEl>
                                          <p:spTgt spid="5"/>
                                        </p:tgtEl>
                                        <p:attrNameLst>
                                          <p:attrName>ppt_x</p:attrName>
                                        </p:attrNameLst>
                                      </p:cBhvr>
                                      <p:tavLst>
                                        <p:tav tm="0">
                                          <p:val>
                                            <p:strVal val="#ppt_x"/>
                                          </p:val>
                                        </p:tav>
                                        <p:tav tm="100000">
                                          <p:val>
                                            <p:strVal val="#ppt_x"/>
                                          </p:val>
                                        </p:tav>
                                      </p:tavLst>
                                    </p:anim>
                                    <p:anim calcmode="lin" valueType="num">
                                      <p:cBhvr>
                                        <p:cTn id="88" dur="1000" fill="hold"/>
                                        <p:tgtEl>
                                          <p:spTgt spid="5"/>
                                        </p:tgtEl>
                                        <p:attrNameLst>
                                          <p:attrName>ppt_y</p:attrName>
                                        </p:attrNameLst>
                                      </p:cBhvr>
                                      <p:tavLst>
                                        <p:tav tm="0">
                                          <p:val>
                                            <p:strVal val="#ppt_y+.1"/>
                                          </p:val>
                                        </p:tav>
                                        <p:tav tm="100000">
                                          <p:val>
                                            <p:strVal val="#ppt_y"/>
                                          </p:val>
                                        </p:tav>
                                      </p:tavLst>
                                    </p:anim>
                                  </p:childTnLst>
                                </p:cTn>
                              </p:par>
                            </p:childTnLst>
                          </p:cTn>
                        </p:par>
                        <p:par>
                          <p:cTn id="89" fill="hold">
                            <p:stCondLst>
                              <p:cond delay="1000"/>
                            </p:stCondLst>
                            <p:childTnLst>
                              <p:par>
                                <p:cTn id="90" presetID="1" presetClass="entr" presetSubtype="0"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28"/>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27"/>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31"/>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4" grpId="0" animBg="1"/>
      <p:bldP spid="14" grpId="1" animBg="1"/>
      <p:bldP spid="15" grpId="0" animBg="1"/>
      <p:bldP spid="15"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5" grpId="0" animBg="1"/>
      <p:bldP spid="26" grpId="0" animBg="1"/>
      <p:bldP spid="27" grpId="0" animBg="1"/>
      <p:bldP spid="28" grpId="0" animBg="1"/>
      <p:bldP spid="29" grpId="0" animBg="1"/>
      <p:bldP spid="30" grpId="0" animBg="1"/>
      <p:bldP spid="31" grpId="0" animBg="1"/>
      <p:bldP spid="32" grpId="0" animBg="1"/>
      <p:bldP spid="35" grpId="0" animBg="1"/>
      <p:bldP spid="35" grpId="1" animBg="1"/>
      <p:bldP spid="36" grpId="0" animBg="1"/>
      <p:bldP spid="36" grpId="1" animBg="1"/>
      <p:bldP spid="37" grpId="0" animBg="1"/>
      <p:bldP spid="37" grpId="1" animBg="1"/>
      <p:bldP spid="38" grpId="0" animBg="1"/>
      <p:bldP spid="3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CE07"/>
            </a:gs>
            <a:gs pos="100000">
              <a:schemeClr val="bg1"/>
            </a:gs>
            <a:gs pos="100000">
              <a:schemeClr val="accent1">
                <a:lumMod val="45000"/>
                <a:lumOff val="55000"/>
              </a:schemeClr>
            </a:gs>
            <a:gs pos="34000">
              <a:schemeClr val="bg1"/>
            </a:gs>
          </a:gsLst>
          <a:lin ang="5400000" scaled="1"/>
          <a:tileRect/>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C457B0-4B78-4FA7-A5FA-C32002BDC63E}"/>
              </a:ext>
            </a:extLst>
          </p:cNvPr>
          <p:cNvCxnSpPr>
            <a:cxnSpLocks/>
          </p:cNvCxnSpPr>
          <p:nvPr/>
        </p:nvCxnSpPr>
        <p:spPr>
          <a:xfrm>
            <a:off x="0" y="6147227"/>
            <a:ext cx="12192000" cy="0"/>
          </a:xfrm>
          <a:prstGeom prst="line">
            <a:avLst/>
          </a:prstGeom>
          <a:ln w="114300">
            <a:solidFill>
              <a:srgbClr val="FDCE07"/>
            </a:solidFill>
          </a:ln>
        </p:spPr>
        <p:style>
          <a:lnRef idx="3">
            <a:schemeClr val="accent4"/>
          </a:lnRef>
          <a:fillRef idx="0">
            <a:schemeClr val="accent4"/>
          </a:fillRef>
          <a:effectRef idx="2">
            <a:schemeClr val="accent4"/>
          </a:effectRef>
          <a:fontRef idx="minor">
            <a:schemeClr val="tx1"/>
          </a:fontRef>
        </p:style>
      </p:cxnSp>
      <p:pic>
        <p:nvPicPr>
          <p:cNvPr id="9" name="Picture 8" descr="A picture containing indoor, wall&#10;&#10;Description generated with high confidence">
            <a:extLst>
              <a:ext uri="{FF2B5EF4-FFF2-40B4-BE49-F238E27FC236}">
                <a16:creationId xmlns:a16="http://schemas.microsoft.com/office/drawing/2014/main" id="{838D97D8-5271-4526-93C9-C18948365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370" y="5621813"/>
            <a:ext cx="986246" cy="404246"/>
          </a:xfrm>
          <a:prstGeom prst="rect">
            <a:avLst/>
          </a:prstGeom>
        </p:spPr>
      </p:pic>
      <p:sp>
        <p:nvSpPr>
          <p:cNvPr id="10" name="TextBox 9">
            <a:extLst>
              <a:ext uri="{FF2B5EF4-FFF2-40B4-BE49-F238E27FC236}">
                <a16:creationId xmlns:a16="http://schemas.microsoft.com/office/drawing/2014/main" id="{3B4878D5-A649-41CF-AFC1-CD51E3B8811D}"/>
              </a:ext>
            </a:extLst>
          </p:cNvPr>
          <p:cNvSpPr txBox="1"/>
          <p:nvPr/>
        </p:nvSpPr>
        <p:spPr>
          <a:xfrm>
            <a:off x="1636616" y="5661591"/>
            <a:ext cx="1539204" cy="369332"/>
          </a:xfrm>
          <a:prstGeom prst="rect">
            <a:avLst/>
          </a:prstGeom>
          <a:noFill/>
        </p:spPr>
        <p:txBody>
          <a:bodyPr wrap="none" rtlCol="0">
            <a:spAutoFit/>
          </a:bodyPr>
          <a:lstStyle/>
          <a:p>
            <a:r>
              <a:rPr lang="en-US" i="1" dirty="0">
                <a:solidFill>
                  <a:srgbClr val="696B6D"/>
                </a:solidFill>
                <a:latin typeface="ProximaNova-Bold"/>
              </a:rPr>
              <a:t>ISO 9001 2015</a:t>
            </a:r>
            <a:endParaRPr lang="en-US" i="1" dirty="0">
              <a:latin typeface="ProximaNova-Bold"/>
            </a:endParaRPr>
          </a:p>
        </p:txBody>
      </p:sp>
      <p:sp>
        <p:nvSpPr>
          <p:cNvPr id="11" name="TextBox 10">
            <a:extLst>
              <a:ext uri="{FF2B5EF4-FFF2-40B4-BE49-F238E27FC236}">
                <a16:creationId xmlns:a16="http://schemas.microsoft.com/office/drawing/2014/main" id="{B0E18386-F6F2-44C8-9CA8-FCBCCA351560}"/>
              </a:ext>
            </a:extLst>
          </p:cNvPr>
          <p:cNvSpPr txBox="1"/>
          <p:nvPr/>
        </p:nvSpPr>
        <p:spPr>
          <a:xfrm>
            <a:off x="3815059" y="5656727"/>
            <a:ext cx="5043625" cy="369332"/>
          </a:xfrm>
          <a:prstGeom prst="rect">
            <a:avLst/>
          </a:prstGeom>
          <a:noFill/>
        </p:spPr>
        <p:txBody>
          <a:bodyPr wrap="none" rtlCol="0">
            <a:spAutoFit/>
          </a:bodyPr>
          <a:lstStyle/>
          <a:p>
            <a:r>
              <a:rPr lang="en-US" i="1" dirty="0">
                <a:solidFill>
                  <a:srgbClr val="6E6F71"/>
                </a:solidFill>
                <a:latin typeface="ProximaNova-RegularIt"/>
              </a:rPr>
              <a:t>The World’s Source for High Voltage Test Equipment</a:t>
            </a:r>
            <a:endParaRPr lang="en-US" i="1" dirty="0"/>
          </a:p>
        </p:txBody>
      </p:sp>
      <p:sp>
        <p:nvSpPr>
          <p:cNvPr id="12" name="TextBox 11">
            <a:extLst>
              <a:ext uri="{FF2B5EF4-FFF2-40B4-BE49-F238E27FC236}">
                <a16:creationId xmlns:a16="http://schemas.microsoft.com/office/drawing/2014/main" id="{95480AA9-4BAA-4758-A1C6-547BCE614B9A}"/>
              </a:ext>
            </a:extLst>
          </p:cNvPr>
          <p:cNvSpPr txBox="1"/>
          <p:nvPr/>
        </p:nvSpPr>
        <p:spPr>
          <a:xfrm>
            <a:off x="9300754" y="5656727"/>
            <a:ext cx="2236510" cy="369332"/>
          </a:xfrm>
          <a:prstGeom prst="rect">
            <a:avLst/>
          </a:prstGeom>
          <a:noFill/>
        </p:spPr>
        <p:txBody>
          <a:bodyPr wrap="none" rtlCol="0">
            <a:spAutoFit/>
          </a:bodyPr>
          <a:lstStyle/>
          <a:p>
            <a:r>
              <a:rPr lang="en-US" b="1" i="1" dirty="0">
                <a:solidFill>
                  <a:srgbClr val="696B6D"/>
                </a:solidFill>
                <a:latin typeface="ArialNarrow-BoldItalic"/>
              </a:rPr>
              <a:t>MADE IN THE USA</a:t>
            </a:r>
            <a:endParaRPr lang="en-US" dirty="0"/>
          </a:p>
        </p:txBody>
      </p:sp>
      <p:sp>
        <p:nvSpPr>
          <p:cNvPr id="13" name="TextBox 12">
            <a:extLst>
              <a:ext uri="{FF2B5EF4-FFF2-40B4-BE49-F238E27FC236}">
                <a16:creationId xmlns:a16="http://schemas.microsoft.com/office/drawing/2014/main" id="{D0AA37C7-49BF-4EC4-A2F1-B94ECD967CCD}"/>
              </a:ext>
            </a:extLst>
          </p:cNvPr>
          <p:cNvSpPr txBox="1"/>
          <p:nvPr/>
        </p:nvSpPr>
        <p:spPr>
          <a:xfrm>
            <a:off x="661081" y="6265601"/>
            <a:ext cx="10876183" cy="369332"/>
          </a:xfrm>
          <a:prstGeom prst="rect">
            <a:avLst/>
          </a:prstGeom>
          <a:noFill/>
        </p:spPr>
        <p:txBody>
          <a:bodyPr wrap="none" rtlCol="0">
            <a:spAutoFit/>
          </a:bodyPr>
          <a:lstStyle/>
          <a:p>
            <a:r>
              <a:rPr lang="en-US" b="1" dirty="0">
                <a:solidFill>
                  <a:srgbClr val="6E6F71"/>
                </a:solidFill>
                <a:latin typeface="ProximaNova-Bold"/>
              </a:rPr>
              <a:t>High Voltage, Inc. </a:t>
            </a:r>
            <a:r>
              <a:rPr lang="en-US" dirty="0">
                <a:solidFill>
                  <a:srgbClr val="FFCE03"/>
                </a:solidFill>
                <a:latin typeface="ProximaNova-Regular"/>
              </a:rPr>
              <a:t>• </a:t>
            </a:r>
            <a:r>
              <a:rPr lang="en-US" dirty="0">
                <a:solidFill>
                  <a:srgbClr val="6E6F71"/>
                </a:solidFill>
                <a:latin typeface="ProximaNova-Regular"/>
              </a:rPr>
              <a:t>hvinc.com </a:t>
            </a:r>
            <a:r>
              <a:rPr lang="en-US" dirty="0">
                <a:solidFill>
                  <a:srgbClr val="FFCE03"/>
                </a:solidFill>
                <a:latin typeface="ProximaNova-Regular"/>
              </a:rPr>
              <a:t>• </a:t>
            </a:r>
            <a:r>
              <a:rPr lang="en-US" dirty="0">
                <a:solidFill>
                  <a:srgbClr val="6E6F71"/>
                </a:solidFill>
                <a:latin typeface="ProximaNova-Regular"/>
              </a:rPr>
              <a:t>p. 518.329.3275 </a:t>
            </a:r>
            <a:r>
              <a:rPr lang="en-US" dirty="0">
                <a:solidFill>
                  <a:srgbClr val="FFCE03"/>
                </a:solidFill>
                <a:latin typeface="ProximaNova-Regular"/>
              </a:rPr>
              <a:t>• </a:t>
            </a:r>
            <a:r>
              <a:rPr lang="en-US" dirty="0">
                <a:solidFill>
                  <a:srgbClr val="6E6F71"/>
                </a:solidFill>
                <a:latin typeface="ProximaNova-Regular"/>
              </a:rPr>
              <a:t>f. 518.329.3271 </a:t>
            </a:r>
            <a:r>
              <a:rPr lang="en-US" dirty="0">
                <a:solidFill>
                  <a:srgbClr val="FFCE03"/>
                </a:solidFill>
                <a:latin typeface="ProximaNova-Regular"/>
              </a:rPr>
              <a:t>• </a:t>
            </a:r>
            <a:r>
              <a:rPr lang="en-US" dirty="0">
                <a:solidFill>
                  <a:srgbClr val="6E6F71"/>
                </a:solidFill>
                <a:latin typeface="ProximaNova-Regular"/>
              </a:rPr>
              <a:t>31 County Route 7A </a:t>
            </a:r>
            <a:r>
              <a:rPr lang="en-US" dirty="0">
                <a:solidFill>
                  <a:srgbClr val="FFCE03"/>
                </a:solidFill>
                <a:latin typeface="ProximaNova-Regular"/>
              </a:rPr>
              <a:t>• </a:t>
            </a:r>
            <a:r>
              <a:rPr lang="en-US" dirty="0">
                <a:solidFill>
                  <a:srgbClr val="6E6F71"/>
                </a:solidFill>
                <a:latin typeface="ProximaNova-Regular"/>
              </a:rPr>
              <a:t>Copake, NY 12516 USA</a:t>
            </a:r>
            <a:endParaRPr lang="en-US" dirty="0"/>
          </a:p>
        </p:txBody>
      </p:sp>
      <p:sp>
        <p:nvSpPr>
          <p:cNvPr id="5" name="TextBox 4">
            <a:extLst>
              <a:ext uri="{FF2B5EF4-FFF2-40B4-BE49-F238E27FC236}">
                <a16:creationId xmlns:a16="http://schemas.microsoft.com/office/drawing/2014/main" id="{BAD6181F-AD5B-4279-972E-0DCC9BDF8508}"/>
              </a:ext>
            </a:extLst>
          </p:cNvPr>
          <p:cNvSpPr txBox="1"/>
          <p:nvPr/>
        </p:nvSpPr>
        <p:spPr>
          <a:xfrm>
            <a:off x="3002041" y="4684760"/>
            <a:ext cx="6669655" cy="646331"/>
          </a:xfrm>
          <a:prstGeom prst="rect">
            <a:avLst/>
          </a:prstGeom>
          <a:noFill/>
        </p:spPr>
        <p:txBody>
          <a:bodyPr wrap="square" rtlCol="0">
            <a:spAutoFit/>
          </a:bodyPr>
          <a:lstStyle/>
          <a:p>
            <a:pPr algn="ctr"/>
            <a:r>
              <a:rPr lang="en-US" dirty="0"/>
              <a:t>Thank you for watching, if you have any questions please contact </a:t>
            </a:r>
          </a:p>
          <a:p>
            <a:pPr algn="ctr"/>
            <a:r>
              <a:rPr lang="en-US" dirty="0"/>
              <a:t>High Voltage, Inc. or your local High Voltage, Inc. sales representative</a:t>
            </a:r>
          </a:p>
        </p:txBody>
      </p:sp>
      <p:pic>
        <p:nvPicPr>
          <p:cNvPr id="6" name="Picture 5">
            <a:extLst>
              <a:ext uri="{FF2B5EF4-FFF2-40B4-BE49-F238E27FC236}">
                <a16:creationId xmlns:a16="http://schemas.microsoft.com/office/drawing/2014/main" id="{F897AD97-55A6-47D9-B32A-5778F389CC51}"/>
              </a:ext>
            </a:extLst>
          </p:cNvPr>
          <p:cNvPicPr>
            <a:picLocks noChangeAspect="1"/>
          </p:cNvPicPr>
          <p:nvPr/>
        </p:nvPicPr>
        <p:blipFill>
          <a:blip r:embed="rId3"/>
          <a:stretch>
            <a:fillRect/>
          </a:stretch>
        </p:blipFill>
        <p:spPr>
          <a:xfrm>
            <a:off x="3622919" y="2129443"/>
            <a:ext cx="5427901" cy="2226702"/>
          </a:xfrm>
          <a:prstGeom prst="rect">
            <a:avLst/>
          </a:prstGeom>
        </p:spPr>
      </p:pic>
      <p:sp>
        <p:nvSpPr>
          <p:cNvPr id="8" name="TextBox 7">
            <a:extLst>
              <a:ext uri="{FF2B5EF4-FFF2-40B4-BE49-F238E27FC236}">
                <a16:creationId xmlns:a16="http://schemas.microsoft.com/office/drawing/2014/main" id="{2B38F738-72EA-4D91-BB46-8C7D392DFE7A}"/>
              </a:ext>
            </a:extLst>
          </p:cNvPr>
          <p:cNvSpPr txBox="1"/>
          <p:nvPr/>
        </p:nvSpPr>
        <p:spPr>
          <a:xfrm>
            <a:off x="4402139" y="474014"/>
            <a:ext cx="3387722" cy="1323439"/>
          </a:xfrm>
          <a:prstGeom prst="rect">
            <a:avLst/>
          </a:prstGeom>
          <a:noFill/>
        </p:spPr>
        <p:txBody>
          <a:bodyPr wrap="none" rtlCol="0">
            <a:spAutoFit/>
          </a:bodyPr>
          <a:lstStyle/>
          <a:p>
            <a:pPr algn="ctr"/>
            <a:r>
              <a:rPr lang="en-US" sz="6000" dirty="0"/>
              <a:t>Thank You</a:t>
            </a:r>
          </a:p>
          <a:p>
            <a:pPr algn="ctr"/>
            <a:r>
              <a:rPr lang="en-US" sz="2000" dirty="0"/>
              <a:t>from</a:t>
            </a:r>
          </a:p>
        </p:txBody>
      </p:sp>
    </p:spTree>
    <p:extLst>
      <p:ext uri="{BB962C8B-B14F-4D97-AF65-F5344CB8AC3E}">
        <p14:creationId xmlns:p14="http://schemas.microsoft.com/office/powerpoint/2010/main" val="57798234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CE07"/>
            </a:gs>
            <a:gs pos="100000">
              <a:schemeClr val="bg1"/>
            </a:gs>
            <a:gs pos="100000">
              <a:schemeClr val="accent1">
                <a:lumMod val="45000"/>
                <a:lumOff val="55000"/>
              </a:schemeClr>
            </a:gs>
            <a:gs pos="34000">
              <a:schemeClr val="bg1"/>
            </a:gs>
          </a:gsLst>
          <a:lin ang="5400000" scaled="1"/>
          <a:tileRect/>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C457B0-4B78-4FA7-A5FA-C32002BDC63E}"/>
              </a:ext>
            </a:extLst>
          </p:cNvPr>
          <p:cNvCxnSpPr>
            <a:cxnSpLocks/>
          </p:cNvCxnSpPr>
          <p:nvPr/>
        </p:nvCxnSpPr>
        <p:spPr>
          <a:xfrm>
            <a:off x="0" y="6147227"/>
            <a:ext cx="12192000" cy="0"/>
          </a:xfrm>
          <a:prstGeom prst="line">
            <a:avLst/>
          </a:prstGeom>
          <a:ln w="114300">
            <a:solidFill>
              <a:srgbClr val="FDCE07"/>
            </a:solidFill>
          </a:ln>
        </p:spPr>
        <p:style>
          <a:lnRef idx="3">
            <a:schemeClr val="accent4"/>
          </a:lnRef>
          <a:fillRef idx="0">
            <a:schemeClr val="accent4"/>
          </a:fillRef>
          <a:effectRef idx="2">
            <a:schemeClr val="accent4"/>
          </a:effectRef>
          <a:fontRef idx="minor">
            <a:schemeClr val="tx1"/>
          </a:fontRef>
        </p:style>
      </p:cxnSp>
      <p:pic>
        <p:nvPicPr>
          <p:cNvPr id="9" name="Picture 8" descr="A picture containing indoor, wall&#10;&#10;Description generated with high confidence">
            <a:extLst>
              <a:ext uri="{FF2B5EF4-FFF2-40B4-BE49-F238E27FC236}">
                <a16:creationId xmlns:a16="http://schemas.microsoft.com/office/drawing/2014/main" id="{838D97D8-5271-4526-93C9-C18948365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81" y="5621813"/>
            <a:ext cx="986246" cy="404246"/>
          </a:xfrm>
          <a:prstGeom prst="rect">
            <a:avLst/>
          </a:prstGeom>
        </p:spPr>
      </p:pic>
      <p:sp>
        <p:nvSpPr>
          <p:cNvPr id="10" name="TextBox 9">
            <a:extLst>
              <a:ext uri="{FF2B5EF4-FFF2-40B4-BE49-F238E27FC236}">
                <a16:creationId xmlns:a16="http://schemas.microsoft.com/office/drawing/2014/main" id="{3B4878D5-A649-41CF-AFC1-CD51E3B8811D}"/>
              </a:ext>
            </a:extLst>
          </p:cNvPr>
          <p:cNvSpPr txBox="1"/>
          <p:nvPr/>
        </p:nvSpPr>
        <p:spPr>
          <a:xfrm>
            <a:off x="1636616" y="5661591"/>
            <a:ext cx="1539204" cy="369332"/>
          </a:xfrm>
          <a:prstGeom prst="rect">
            <a:avLst/>
          </a:prstGeom>
          <a:noFill/>
        </p:spPr>
        <p:txBody>
          <a:bodyPr wrap="none" rtlCol="0">
            <a:spAutoFit/>
          </a:bodyPr>
          <a:lstStyle/>
          <a:p>
            <a:r>
              <a:rPr lang="en-US" i="1" dirty="0">
                <a:solidFill>
                  <a:srgbClr val="696B6D"/>
                </a:solidFill>
                <a:latin typeface="ProximaNova-Bold"/>
              </a:rPr>
              <a:t>ISO 9001 2015</a:t>
            </a:r>
            <a:endParaRPr lang="en-US" i="1" dirty="0">
              <a:latin typeface="ProximaNova-Bold"/>
            </a:endParaRPr>
          </a:p>
        </p:txBody>
      </p:sp>
      <p:sp>
        <p:nvSpPr>
          <p:cNvPr id="11" name="TextBox 10">
            <a:extLst>
              <a:ext uri="{FF2B5EF4-FFF2-40B4-BE49-F238E27FC236}">
                <a16:creationId xmlns:a16="http://schemas.microsoft.com/office/drawing/2014/main" id="{B0E18386-F6F2-44C8-9CA8-FCBCCA351560}"/>
              </a:ext>
            </a:extLst>
          </p:cNvPr>
          <p:cNvSpPr txBox="1"/>
          <p:nvPr/>
        </p:nvSpPr>
        <p:spPr>
          <a:xfrm>
            <a:off x="3815059" y="5656727"/>
            <a:ext cx="5043625" cy="369332"/>
          </a:xfrm>
          <a:prstGeom prst="rect">
            <a:avLst/>
          </a:prstGeom>
          <a:noFill/>
        </p:spPr>
        <p:txBody>
          <a:bodyPr wrap="none" rtlCol="0">
            <a:spAutoFit/>
          </a:bodyPr>
          <a:lstStyle/>
          <a:p>
            <a:r>
              <a:rPr lang="en-US" i="1" dirty="0">
                <a:solidFill>
                  <a:srgbClr val="6E6F71"/>
                </a:solidFill>
                <a:latin typeface="ProximaNova-RegularIt"/>
              </a:rPr>
              <a:t>The World’s Source for High Voltage Test Equipment</a:t>
            </a:r>
            <a:endParaRPr lang="en-US" i="1" dirty="0"/>
          </a:p>
        </p:txBody>
      </p:sp>
      <p:sp>
        <p:nvSpPr>
          <p:cNvPr id="12" name="TextBox 11">
            <a:extLst>
              <a:ext uri="{FF2B5EF4-FFF2-40B4-BE49-F238E27FC236}">
                <a16:creationId xmlns:a16="http://schemas.microsoft.com/office/drawing/2014/main" id="{95480AA9-4BAA-4758-A1C6-547BCE614B9A}"/>
              </a:ext>
            </a:extLst>
          </p:cNvPr>
          <p:cNvSpPr txBox="1"/>
          <p:nvPr/>
        </p:nvSpPr>
        <p:spPr>
          <a:xfrm>
            <a:off x="9300754" y="5656727"/>
            <a:ext cx="2236510" cy="369332"/>
          </a:xfrm>
          <a:prstGeom prst="rect">
            <a:avLst/>
          </a:prstGeom>
          <a:noFill/>
        </p:spPr>
        <p:txBody>
          <a:bodyPr wrap="none" rtlCol="0">
            <a:spAutoFit/>
          </a:bodyPr>
          <a:lstStyle/>
          <a:p>
            <a:r>
              <a:rPr lang="en-US" b="1" i="1" dirty="0">
                <a:solidFill>
                  <a:srgbClr val="696B6D"/>
                </a:solidFill>
                <a:latin typeface="ArialNarrow-BoldItalic"/>
              </a:rPr>
              <a:t>MADE IN THE USA</a:t>
            </a:r>
            <a:endParaRPr lang="en-US" dirty="0"/>
          </a:p>
        </p:txBody>
      </p:sp>
      <p:sp>
        <p:nvSpPr>
          <p:cNvPr id="13" name="TextBox 12">
            <a:extLst>
              <a:ext uri="{FF2B5EF4-FFF2-40B4-BE49-F238E27FC236}">
                <a16:creationId xmlns:a16="http://schemas.microsoft.com/office/drawing/2014/main" id="{D0AA37C7-49BF-4EC4-A2F1-B94ECD967CCD}"/>
              </a:ext>
            </a:extLst>
          </p:cNvPr>
          <p:cNvSpPr txBox="1"/>
          <p:nvPr/>
        </p:nvSpPr>
        <p:spPr>
          <a:xfrm>
            <a:off x="661081" y="6265601"/>
            <a:ext cx="10876183" cy="369332"/>
          </a:xfrm>
          <a:prstGeom prst="rect">
            <a:avLst/>
          </a:prstGeom>
          <a:noFill/>
        </p:spPr>
        <p:txBody>
          <a:bodyPr wrap="none" rtlCol="0">
            <a:spAutoFit/>
          </a:bodyPr>
          <a:lstStyle/>
          <a:p>
            <a:r>
              <a:rPr lang="en-US" b="1" dirty="0">
                <a:solidFill>
                  <a:srgbClr val="6E6F71"/>
                </a:solidFill>
                <a:latin typeface="ProximaNova-Bold"/>
              </a:rPr>
              <a:t>High Voltage, Inc. </a:t>
            </a:r>
            <a:r>
              <a:rPr lang="en-US" dirty="0">
                <a:solidFill>
                  <a:srgbClr val="FFCE03"/>
                </a:solidFill>
                <a:latin typeface="ProximaNova-Regular"/>
              </a:rPr>
              <a:t>• </a:t>
            </a:r>
            <a:r>
              <a:rPr lang="en-US" dirty="0">
                <a:solidFill>
                  <a:srgbClr val="6E6F71"/>
                </a:solidFill>
                <a:latin typeface="ProximaNova-Regular"/>
              </a:rPr>
              <a:t>hvinc.com </a:t>
            </a:r>
            <a:r>
              <a:rPr lang="en-US" dirty="0">
                <a:solidFill>
                  <a:srgbClr val="FFCE03"/>
                </a:solidFill>
                <a:latin typeface="ProximaNova-Regular"/>
              </a:rPr>
              <a:t>• </a:t>
            </a:r>
            <a:r>
              <a:rPr lang="en-US" dirty="0">
                <a:solidFill>
                  <a:srgbClr val="6E6F71"/>
                </a:solidFill>
                <a:latin typeface="ProximaNova-Regular"/>
              </a:rPr>
              <a:t>p. 518.329.3275 </a:t>
            </a:r>
            <a:r>
              <a:rPr lang="en-US" dirty="0">
                <a:solidFill>
                  <a:srgbClr val="FFCE03"/>
                </a:solidFill>
                <a:latin typeface="ProximaNova-Regular"/>
              </a:rPr>
              <a:t>• </a:t>
            </a:r>
            <a:r>
              <a:rPr lang="en-US" dirty="0">
                <a:solidFill>
                  <a:srgbClr val="6E6F71"/>
                </a:solidFill>
                <a:latin typeface="ProximaNova-Regular"/>
              </a:rPr>
              <a:t>f. 518.329.3271 </a:t>
            </a:r>
            <a:r>
              <a:rPr lang="en-US" dirty="0">
                <a:solidFill>
                  <a:srgbClr val="FFCE03"/>
                </a:solidFill>
                <a:latin typeface="ProximaNova-Regular"/>
              </a:rPr>
              <a:t>• </a:t>
            </a:r>
            <a:r>
              <a:rPr lang="en-US" dirty="0">
                <a:solidFill>
                  <a:srgbClr val="6E6F71"/>
                </a:solidFill>
                <a:latin typeface="ProximaNova-Regular"/>
              </a:rPr>
              <a:t>31 County Route 7A </a:t>
            </a:r>
            <a:r>
              <a:rPr lang="en-US" dirty="0">
                <a:solidFill>
                  <a:srgbClr val="FFCE03"/>
                </a:solidFill>
                <a:latin typeface="ProximaNova-Regular"/>
              </a:rPr>
              <a:t>• </a:t>
            </a:r>
            <a:r>
              <a:rPr lang="en-US" dirty="0">
                <a:solidFill>
                  <a:srgbClr val="6E6F71"/>
                </a:solidFill>
                <a:latin typeface="ProximaNova-Regular"/>
              </a:rPr>
              <a:t>Copake, NY 12516 USA</a:t>
            </a:r>
            <a:endParaRPr lang="en-US" dirty="0"/>
          </a:p>
        </p:txBody>
      </p:sp>
      <p:sp>
        <p:nvSpPr>
          <p:cNvPr id="4" name="Title 3">
            <a:extLst>
              <a:ext uri="{FF2B5EF4-FFF2-40B4-BE49-F238E27FC236}">
                <a16:creationId xmlns:a16="http://schemas.microsoft.com/office/drawing/2014/main" id="{7FE6B64C-658B-4710-86ED-34051D402935}"/>
              </a:ext>
            </a:extLst>
          </p:cNvPr>
          <p:cNvSpPr>
            <a:spLocks noGrp="1"/>
          </p:cNvSpPr>
          <p:nvPr>
            <p:ph type="title"/>
          </p:nvPr>
        </p:nvSpPr>
        <p:spPr/>
        <p:txBody>
          <a:bodyPr>
            <a:normAutofit/>
          </a:bodyPr>
          <a:lstStyle/>
          <a:p>
            <a:pPr algn="ctr"/>
            <a:r>
              <a:rPr lang="en-US" sz="4000" dirty="0"/>
              <a:t>E-Link is HVI’s feature packed remote control and report generation software package</a:t>
            </a:r>
          </a:p>
        </p:txBody>
      </p:sp>
      <p:pic>
        <p:nvPicPr>
          <p:cNvPr id="3" name="Content Placeholder 2" descr="A screenshot of a cell phone&#10;&#10;Description generated with very high confidence">
            <a:extLst>
              <a:ext uri="{FF2B5EF4-FFF2-40B4-BE49-F238E27FC236}">
                <a16:creationId xmlns:a16="http://schemas.microsoft.com/office/drawing/2014/main" id="{F6EF0939-3BF5-41DB-8F06-E500E8F5718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749950"/>
            <a:ext cx="5372327" cy="3760630"/>
          </a:xfrm>
        </p:spPr>
      </p:pic>
      <p:pic>
        <p:nvPicPr>
          <p:cNvPr id="6" name="Picture 5" descr="A screenshot of a computer&#10;&#10;Description generated with very high confidence">
            <a:extLst>
              <a:ext uri="{FF2B5EF4-FFF2-40B4-BE49-F238E27FC236}">
                <a16:creationId xmlns:a16="http://schemas.microsoft.com/office/drawing/2014/main" id="{1B934499-C7A2-458E-910A-CC45B5A8E3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6362" y="1756047"/>
            <a:ext cx="5363617" cy="3754533"/>
          </a:xfrm>
          <a:prstGeom prst="rect">
            <a:avLst/>
          </a:prstGeom>
        </p:spPr>
      </p:pic>
      <p:pic>
        <p:nvPicPr>
          <p:cNvPr id="14" name="Picture 13" descr="A screenshot of a computer screen&#10;&#10;Description generated with very high confidence">
            <a:extLst>
              <a:ext uri="{FF2B5EF4-FFF2-40B4-BE49-F238E27FC236}">
                <a16:creationId xmlns:a16="http://schemas.microsoft.com/office/drawing/2014/main" id="{3D608E86-DC6A-4B0D-8833-B617EFE79C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3233" y="1751183"/>
            <a:ext cx="5370567" cy="3759397"/>
          </a:xfrm>
          <a:prstGeom prst="rect">
            <a:avLst/>
          </a:prstGeom>
        </p:spPr>
      </p:pic>
    </p:spTree>
    <p:extLst>
      <p:ext uri="{BB962C8B-B14F-4D97-AF65-F5344CB8AC3E}">
        <p14:creationId xmlns:p14="http://schemas.microsoft.com/office/powerpoint/2010/main" val="30336396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CE07"/>
            </a:gs>
            <a:gs pos="100000">
              <a:schemeClr val="bg1"/>
            </a:gs>
            <a:gs pos="100000">
              <a:schemeClr val="accent1">
                <a:lumMod val="45000"/>
                <a:lumOff val="55000"/>
              </a:schemeClr>
            </a:gs>
            <a:gs pos="34000">
              <a:schemeClr val="bg1"/>
            </a:gs>
          </a:gsLst>
          <a:lin ang="5400000" scaled="1"/>
          <a:tileRect/>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C457B0-4B78-4FA7-A5FA-C32002BDC63E}"/>
              </a:ext>
            </a:extLst>
          </p:cNvPr>
          <p:cNvCxnSpPr>
            <a:cxnSpLocks/>
          </p:cNvCxnSpPr>
          <p:nvPr/>
        </p:nvCxnSpPr>
        <p:spPr>
          <a:xfrm>
            <a:off x="0" y="6147227"/>
            <a:ext cx="12192000" cy="0"/>
          </a:xfrm>
          <a:prstGeom prst="line">
            <a:avLst/>
          </a:prstGeom>
          <a:ln w="114300">
            <a:solidFill>
              <a:srgbClr val="FDCE07"/>
            </a:solidFill>
          </a:ln>
        </p:spPr>
        <p:style>
          <a:lnRef idx="3">
            <a:schemeClr val="accent4"/>
          </a:lnRef>
          <a:fillRef idx="0">
            <a:schemeClr val="accent4"/>
          </a:fillRef>
          <a:effectRef idx="2">
            <a:schemeClr val="accent4"/>
          </a:effectRef>
          <a:fontRef idx="minor">
            <a:schemeClr val="tx1"/>
          </a:fontRef>
        </p:style>
      </p:cxnSp>
      <p:pic>
        <p:nvPicPr>
          <p:cNvPr id="9" name="Picture 8" descr="A picture containing indoor, wall&#10;&#10;Description generated with high confidence">
            <a:extLst>
              <a:ext uri="{FF2B5EF4-FFF2-40B4-BE49-F238E27FC236}">
                <a16:creationId xmlns:a16="http://schemas.microsoft.com/office/drawing/2014/main" id="{838D97D8-5271-4526-93C9-C18948365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81" y="5621813"/>
            <a:ext cx="986246" cy="404246"/>
          </a:xfrm>
          <a:prstGeom prst="rect">
            <a:avLst/>
          </a:prstGeom>
        </p:spPr>
      </p:pic>
      <p:sp>
        <p:nvSpPr>
          <p:cNvPr id="10" name="TextBox 9">
            <a:extLst>
              <a:ext uri="{FF2B5EF4-FFF2-40B4-BE49-F238E27FC236}">
                <a16:creationId xmlns:a16="http://schemas.microsoft.com/office/drawing/2014/main" id="{3B4878D5-A649-41CF-AFC1-CD51E3B8811D}"/>
              </a:ext>
            </a:extLst>
          </p:cNvPr>
          <p:cNvSpPr txBox="1"/>
          <p:nvPr/>
        </p:nvSpPr>
        <p:spPr>
          <a:xfrm>
            <a:off x="1636616" y="5661591"/>
            <a:ext cx="1539204" cy="369332"/>
          </a:xfrm>
          <a:prstGeom prst="rect">
            <a:avLst/>
          </a:prstGeom>
          <a:noFill/>
        </p:spPr>
        <p:txBody>
          <a:bodyPr wrap="none" rtlCol="0">
            <a:spAutoFit/>
          </a:bodyPr>
          <a:lstStyle/>
          <a:p>
            <a:r>
              <a:rPr lang="en-US" i="1" dirty="0">
                <a:solidFill>
                  <a:srgbClr val="696B6D"/>
                </a:solidFill>
                <a:latin typeface="ProximaNova-Bold"/>
              </a:rPr>
              <a:t>ISO 9001 2015</a:t>
            </a:r>
            <a:endParaRPr lang="en-US" i="1" dirty="0">
              <a:latin typeface="ProximaNova-Bold"/>
            </a:endParaRPr>
          </a:p>
        </p:txBody>
      </p:sp>
      <p:sp>
        <p:nvSpPr>
          <p:cNvPr id="11" name="TextBox 10">
            <a:extLst>
              <a:ext uri="{FF2B5EF4-FFF2-40B4-BE49-F238E27FC236}">
                <a16:creationId xmlns:a16="http://schemas.microsoft.com/office/drawing/2014/main" id="{B0E18386-F6F2-44C8-9CA8-FCBCCA351560}"/>
              </a:ext>
            </a:extLst>
          </p:cNvPr>
          <p:cNvSpPr txBox="1"/>
          <p:nvPr/>
        </p:nvSpPr>
        <p:spPr>
          <a:xfrm>
            <a:off x="3815059" y="5656727"/>
            <a:ext cx="5043625" cy="369332"/>
          </a:xfrm>
          <a:prstGeom prst="rect">
            <a:avLst/>
          </a:prstGeom>
          <a:noFill/>
        </p:spPr>
        <p:txBody>
          <a:bodyPr wrap="none" rtlCol="0">
            <a:spAutoFit/>
          </a:bodyPr>
          <a:lstStyle/>
          <a:p>
            <a:r>
              <a:rPr lang="en-US" i="1" dirty="0">
                <a:solidFill>
                  <a:srgbClr val="6E6F71"/>
                </a:solidFill>
                <a:latin typeface="ProximaNova-RegularIt"/>
              </a:rPr>
              <a:t>The World’s Source for High Voltage Test Equipment</a:t>
            </a:r>
            <a:endParaRPr lang="en-US" i="1" dirty="0"/>
          </a:p>
        </p:txBody>
      </p:sp>
      <p:sp>
        <p:nvSpPr>
          <p:cNvPr id="12" name="TextBox 11">
            <a:extLst>
              <a:ext uri="{FF2B5EF4-FFF2-40B4-BE49-F238E27FC236}">
                <a16:creationId xmlns:a16="http://schemas.microsoft.com/office/drawing/2014/main" id="{95480AA9-4BAA-4758-A1C6-547BCE614B9A}"/>
              </a:ext>
            </a:extLst>
          </p:cNvPr>
          <p:cNvSpPr txBox="1"/>
          <p:nvPr/>
        </p:nvSpPr>
        <p:spPr>
          <a:xfrm>
            <a:off x="9300754" y="5656727"/>
            <a:ext cx="2236510" cy="369332"/>
          </a:xfrm>
          <a:prstGeom prst="rect">
            <a:avLst/>
          </a:prstGeom>
          <a:noFill/>
        </p:spPr>
        <p:txBody>
          <a:bodyPr wrap="none" rtlCol="0">
            <a:spAutoFit/>
          </a:bodyPr>
          <a:lstStyle/>
          <a:p>
            <a:r>
              <a:rPr lang="en-US" b="1" i="1" dirty="0">
                <a:solidFill>
                  <a:srgbClr val="696B6D"/>
                </a:solidFill>
                <a:latin typeface="ArialNarrow-BoldItalic"/>
              </a:rPr>
              <a:t>MADE IN THE USA</a:t>
            </a:r>
            <a:endParaRPr lang="en-US" dirty="0"/>
          </a:p>
        </p:txBody>
      </p:sp>
      <p:sp>
        <p:nvSpPr>
          <p:cNvPr id="13" name="TextBox 12">
            <a:extLst>
              <a:ext uri="{FF2B5EF4-FFF2-40B4-BE49-F238E27FC236}">
                <a16:creationId xmlns:a16="http://schemas.microsoft.com/office/drawing/2014/main" id="{D0AA37C7-49BF-4EC4-A2F1-B94ECD967CCD}"/>
              </a:ext>
            </a:extLst>
          </p:cNvPr>
          <p:cNvSpPr txBox="1"/>
          <p:nvPr/>
        </p:nvSpPr>
        <p:spPr>
          <a:xfrm>
            <a:off x="661081" y="6265601"/>
            <a:ext cx="10876183" cy="369332"/>
          </a:xfrm>
          <a:prstGeom prst="rect">
            <a:avLst/>
          </a:prstGeom>
          <a:noFill/>
        </p:spPr>
        <p:txBody>
          <a:bodyPr wrap="none" rtlCol="0">
            <a:spAutoFit/>
          </a:bodyPr>
          <a:lstStyle/>
          <a:p>
            <a:r>
              <a:rPr lang="en-US" b="1" dirty="0">
                <a:solidFill>
                  <a:srgbClr val="6E6F71"/>
                </a:solidFill>
                <a:latin typeface="ProximaNova-Bold"/>
              </a:rPr>
              <a:t>High Voltage, Inc. </a:t>
            </a:r>
            <a:r>
              <a:rPr lang="en-US" dirty="0">
                <a:solidFill>
                  <a:srgbClr val="FFCE03"/>
                </a:solidFill>
                <a:latin typeface="ProximaNova-Regular"/>
              </a:rPr>
              <a:t>• </a:t>
            </a:r>
            <a:r>
              <a:rPr lang="en-US" dirty="0">
                <a:solidFill>
                  <a:srgbClr val="6E6F71"/>
                </a:solidFill>
                <a:latin typeface="ProximaNova-Regular"/>
              </a:rPr>
              <a:t>hvinc.com </a:t>
            </a:r>
            <a:r>
              <a:rPr lang="en-US" dirty="0">
                <a:solidFill>
                  <a:srgbClr val="FFCE03"/>
                </a:solidFill>
                <a:latin typeface="ProximaNova-Regular"/>
              </a:rPr>
              <a:t>• </a:t>
            </a:r>
            <a:r>
              <a:rPr lang="en-US" dirty="0">
                <a:solidFill>
                  <a:srgbClr val="6E6F71"/>
                </a:solidFill>
                <a:latin typeface="ProximaNova-Regular"/>
              </a:rPr>
              <a:t>p. 518.329.3275 </a:t>
            </a:r>
            <a:r>
              <a:rPr lang="en-US" dirty="0">
                <a:solidFill>
                  <a:srgbClr val="FFCE03"/>
                </a:solidFill>
                <a:latin typeface="ProximaNova-Regular"/>
              </a:rPr>
              <a:t>• </a:t>
            </a:r>
            <a:r>
              <a:rPr lang="en-US" dirty="0">
                <a:solidFill>
                  <a:srgbClr val="6E6F71"/>
                </a:solidFill>
                <a:latin typeface="ProximaNova-Regular"/>
              </a:rPr>
              <a:t>f. 518.329.3271 </a:t>
            </a:r>
            <a:r>
              <a:rPr lang="en-US" dirty="0">
                <a:solidFill>
                  <a:srgbClr val="FFCE03"/>
                </a:solidFill>
                <a:latin typeface="ProximaNova-Regular"/>
              </a:rPr>
              <a:t>• </a:t>
            </a:r>
            <a:r>
              <a:rPr lang="en-US" dirty="0">
                <a:solidFill>
                  <a:srgbClr val="6E6F71"/>
                </a:solidFill>
                <a:latin typeface="ProximaNova-Regular"/>
              </a:rPr>
              <a:t>31 County Route 7A </a:t>
            </a:r>
            <a:r>
              <a:rPr lang="en-US" dirty="0">
                <a:solidFill>
                  <a:srgbClr val="FFCE03"/>
                </a:solidFill>
                <a:latin typeface="ProximaNova-Regular"/>
              </a:rPr>
              <a:t>• </a:t>
            </a:r>
            <a:r>
              <a:rPr lang="en-US" dirty="0">
                <a:solidFill>
                  <a:srgbClr val="6E6F71"/>
                </a:solidFill>
                <a:latin typeface="ProximaNova-Regular"/>
              </a:rPr>
              <a:t>Copake, NY 12516 USA</a:t>
            </a:r>
            <a:endParaRPr lang="en-US" dirty="0"/>
          </a:p>
        </p:txBody>
      </p:sp>
      <p:sp>
        <p:nvSpPr>
          <p:cNvPr id="4" name="Title 3">
            <a:extLst>
              <a:ext uri="{FF2B5EF4-FFF2-40B4-BE49-F238E27FC236}">
                <a16:creationId xmlns:a16="http://schemas.microsoft.com/office/drawing/2014/main" id="{7FE6B64C-658B-4710-86ED-34051D402935}"/>
              </a:ext>
            </a:extLst>
          </p:cNvPr>
          <p:cNvSpPr>
            <a:spLocks noGrp="1"/>
          </p:cNvSpPr>
          <p:nvPr>
            <p:ph type="title" idx="4294967295"/>
          </p:nvPr>
        </p:nvSpPr>
        <p:spPr>
          <a:xfrm>
            <a:off x="838200" y="332191"/>
            <a:ext cx="10515600" cy="1325563"/>
          </a:xfrm>
        </p:spPr>
        <p:txBody>
          <a:bodyPr>
            <a:normAutofit/>
          </a:bodyPr>
          <a:lstStyle/>
          <a:p>
            <a:pPr algn="ctr"/>
            <a:r>
              <a:rPr lang="en-US" sz="4000" dirty="0"/>
              <a:t>The Home Screen</a:t>
            </a:r>
          </a:p>
        </p:txBody>
      </p:sp>
      <p:pic>
        <p:nvPicPr>
          <p:cNvPr id="26" name="Picture 25">
            <a:extLst>
              <a:ext uri="{FF2B5EF4-FFF2-40B4-BE49-F238E27FC236}">
                <a16:creationId xmlns:a16="http://schemas.microsoft.com/office/drawing/2014/main" id="{AB3CBC4E-1E16-4E19-8956-B182E0867DC3}"/>
              </a:ext>
            </a:extLst>
          </p:cNvPr>
          <p:cNvPicPr>
            <a:picLocks noChangeAspect="1"/>
          </p:cNvPicPr>
          <p:nvPr/>
        </p:nvPicPr>
        <p:blipFill>
          <a:blip r:embed="rId3"/>
          <a:stretch>
            <a:fillRect/>
          </a:stretch>
        </p:blipFill>
        <p:spPr>
          <a:xfrm>
            <a:off x="3165851" y="1426817"/>
            <a:ext cx="5692833" cy="3984983"/>
          </a:xfrm>
          <a:prstGeom prst="rect">
            <a:avLst/>
          </a:prstGeom>
        </p:spPr>
      </p:pic>
      <p:sp>
        <p:nvSpPr>
          <p:cNvPr id="5" name="Arrow: Right 4">
            <a:extLst>
              <a:ext uri="{FF2B5EF4-FFF2-40B4-BE49-F238E27FC236}">
                <a16:creationId xmlns:a16="http://schemas.microsoft.com/office/drawing/2014/main" id="{6185BB1C-6515-4FB7-B6C3-3EB3BCFC0E89}"/>
              </a:ext>
            </a:extLst>
          </p:cNvPr>
          <p:cNvSpPr/>
          <p:nvPr/>
        </p:nvSpPr>
        <p:spPr>
          <a:xfrm>
            <a:off x="2930210" y="4266235"/>
            <a:ext cx="918178" cy="184417"/>
          </a:xfrm>
          <a:prstGeom prst="rightArrow">
            <a:avLst/>
          </a:prstGeom>
          <a:solidFill>
            <a:schemeClr val="tx1"/>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EB0B44D4-4EE9-4B85-97EE-46790332C281}"/>
              </a:ext>
            </a:extLst>
          </p:cNvPr>
          <p:cNvPicPr>
            <a:picLocks noChangeAspect="1"/>
          </p:cNvPicPr>
          <p:nvPr/>
        </p:nvPicPr>
        <p:blipFill>
          <a:blip r:embed="rId4"/>
          <a:stretch>
            <a:fillRect/>
          </a:stretch>
        </p:blipFill>
        <p:spPr>
          <a:xfrm>
            <a:off x="2914469" y="3539681"/>
            <a:ext cx="2809327" cy="219475"/>
          </a:xfrm>
          <a:prstGeom prst="rect">
            <a:avLst/>
          </a:prstGeom>
          <a:effectLst>
            <a:outerShdw blurRad="50800" dist="38100" dir="8100000" algn="tr" rotWithShape="0">
              <a:prstClr val="black">
                <a:alpha val="40000"/>
              </a:prstClr>
            </a:outerShdw>
          </a:effectLst>
        </p:spPr>
      </p:pic>
      <p:sp>
        <p:nvSpPr>
          <p:cNvPr id="22" name="Rectangle: Rounded Corners 21">
            <a:extLst>
              <a:ext uri="{FF2B5EF4-FFF2-40B4-BE49-F238E27FC236}">
                <a16:creationId xmlns:a16="http://schemas.microsoft.com/office/drawing/2014/main" id="{C1F7DF9B-7ABB-4DCF-8855-545355B88A00}"/>
              </a:ext>
            </a:extLst>
          </p:cNvPr>
          <p:cNvSpPr/>
          <p:nvPr/>
        </p:nvSpPr>
        <p:spPr>
          <a:xfrm>
            <a:off x="1931285" y="3409352"/>
            <a:ext cx="991240" cy="460381"/>
          </a:xfrm>
          <a:prstGeom prst="roundRect">
            <a:avLst/>
          </a:prstGeom>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Click to view or create a test report</a:t>
            </a:r>
          </a:p>
        </p:txBody>
      </p:sp>
      <p:sp>
        <p:nvSpPr>
          <p:cNvPr id="23" name="Rectangle: Rounded Corners 22">
            <a:extLst>
              <a:ext uri="{FF2B5EF4-FFF2-40B4-BE49-F238E27FC236}">
                <a16:creationId xmlns:a16="http://schemas.microsoft.com/office/drawing/2014/main" id="{D5FAD78F-7731-4C51-AF4B-3BA789380676}"/>
              </a:ext>
            </a:extLst>
          </p:cNvPr>
          <p:cNvSpPr/>
          <p:nvPr/>
        </p:nvSpPr>
        <p:spPr>
          <a:xfrm>
            <a:off x="5604003" y="2752380"/>
            <a:ext cx="983993" cy="460381"/>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View or edit previous tests</a:t>
            </a:r>
          </a:p>
        </p:txBody>
      </p:sp>
      <p:sp>
        <p:nvSpPr>
          <p:cNvPr id="27" name="Arrow: Down 26">
            <a:extLst>
              <a:ext uri="{FF2B5EF4-FFF2-40B4-BE49-F238E27FC236}">
                <a16:creationId xmlns:a16="http://schemas.microsoft.com/office/drawing/2014/main" id="{35FACAF8-4789-4003-986E-AA55A2566499}"/>
              </a:ext>
            </a:extLst>
          </p:cNvPr>
          <p:cNvSpPr/>
          <p:nvPr/>
        </p:nvSpPr>
        <p:spPr>
          <a:xfrm>
            <a:off x="5854294" y="3220436"/>
            <a:ext cx="132855" cy="723520"/>
          </a:xfrm>
          <a:prstGeom prst="downArrow">
            <a:avLst/>
          </a:prstGeom>
          <a:solidFill>
            <a:schemeClr val="tx1"/>
          </a:solidFill>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0C29F332-02ED-466D-9E59-A50453948B58}"/>
              </a:ext>
            </a:extLst>
          </p:cNvPr>
          <p:cNvSpPr/>
          <p:nvPr/>
        </p:nvSpPr>
        <p:spPr>
          <a:xfrm>
            <a:off x="6997135" y="2735056"/>
            <a:ext cx="983993" cy="460381"/>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Edit and change settings</a:t>
            </a:r>
          </a:p>
        </p:txBody>
      </p:sp>
      <p:sp>
        <p:nvSpPr>
          <p:cNvPr id="29" name="Arrow: Down 28">
            <a:extLst>
              <a:ext uri="{FF2B5EF4-FFF2-40B4-BE49-F238E27FC236}">
                <a16:creationId xmlns:a16="http://schemas.microsoft.com/office/drawing/2014/main" id="{47D56FF5-811E-459C-8EBB-EA28B8DEB468}"/>
              </a:ext>
            </a:extLst>
          </p:cNvPr>
          <p:cNvSpPr/>
          <p:nvPr/>
        </p:nvSpPr>
        <p:spPr>
          <a:xfrm>
            <a:off x="7417070" y="3195437"/>
            <a:ext cx="144121" cy="263139"/>
          </a:xfrm>
          <a:prstGeom prst="down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4125527C-C47C-4AFD-B84E-B0F424991AF8}"/>
              </a:ext>
            </a:extLst>
          </p:cNvPr>
          <p:cNvSpPr/>
          <p:nvPr/>
        </p:nvSpPr>
        <p:spPr>
          <a:xfrm>
            <a:off x="9094325" y="3675226"/>
            <a:ext cx="983993" cy="460381"/>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Export test data to .csv format</a:t>
            </a:r>
          </a:p>
        </p:txBody>
      </p:sp>
      <p:sp>
        <p:nvSpPr>
          <p:cNvPr id="31" name="Rectangle: Rounded Corners 30">
            <a:extLst>
              <a:ext uri="{FF2B5EF4-FFF2-40B4-BE49-F238E27FC236}">
                <a16:creationId xmlns:a16="http://schemas.microsoft.com/office/drawing/2014/main" id="{CC085DDB-58AB-4966-B699-65A307D15A32}"/>
              </a:ext>
            </a:extLst>
          </p:cNvPr>
          <p:cNvSpPr/>
          <p:nvPr/>
        </p:nvSpPr>
        <p:spPr>
          <a:xfrm>
            <a:off x="9094324" y="4168296"/>
            <a:ext cx="983993" cy="648747"/>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Export test data to an external database</a:t>
            </a:r>
          </a:p>
        </p:txBody>
      </p:sp>
      <p:sp>
        <p:nvSpPr>
          <p:cNvPr id="34" name="Arrow: Right 33">
            <a:extLst>
              <a:ext uri="{FF2B5EF4-FFF2-40B4-BE49-F238E27FC236}">
                <a16:creationId xmlns:a16="http://schemas.microsoft.com/office/drawing/2014/main" id="{FAA9687A-B9B2-4F11-84CD-203CE24705C9}"/>
              </a:ext>
            </a:extLst>
          </p:cNvPr>
          <p:cNvSpPr/>
          <p:nvPr/>
        </p:nvSpPr>
        <p:spPr>
          <a:xfrm rot="10800000">
            <a:off x="8203096" y="3840292"/>
            <a:ext cx="891228" cy="206835"/>
          </a:xfrm>
          <a:prstGeom prst="right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3849BB7A-7DBD-47BA-A01F-3F7BEDB3B6A8}"/>
              </a:ext>
            </a:extLst>
          </p:cNvPr>
          <p:cNvPicPr>
            <a:picLocks noChangeAspect="1"/>
          </p:cNvPicPr>
          <p:nvPr/>
        </p:nvPicPr>
        <p:blipFill>
          <a:blip r:embed="rId5"/>
          <a:stretch>
            <a:fillRect/>
          </a:stretch>
        </p:blipFill>
        <p:spPr>
          <a:xfrm>
            <a:off x="8193627" y="4263070"/>
            <a:ext cx="908383" cy="243861"/>
          </a:xfrm>
          <a:prstGeom prst="rect">
            <a:avLst/>
          </a:prstGeom>
          <a:effectLst>
            <a:outerShdw blurRad="50800" dist="38100" dir="8100000" algn="tr" rotWithShape="0">
              <a:prstClr val="black">
                <a:alpha val="40000"/>
              </a:prstClr>
            </a:outerShdw>
          </a:effectLst>
        </p:spPr>
      </p:pic>
      <p:pic>
        <p:nvPicPr>
          <p:cNvPr id="37" name="Picture 36">
            <a:extLst>
              <a:ext uri="{FF2B5EF4-FFF2-40B4-BE49-F238E27FC236}">
                <a16:creationId xmlns:a16="http://schemas.microsoft.com/office/drawing/2014/main" id="{89D3E1D2-A110-42A6-ACD4-FE96900C30AB}"/>
              </a:ext>
            </a:extLst>
          </p:cNvPr>
          <p:cNvPicPr>
            <a:picLocks noChangeAspect="1"/>
          </p:cNvPicPr>
          <p:nvPr/>
        </p:nvPicPr>
        <p:blipFill>
          <a:blip r:embed="rId6"/>
          <a:stretch>
            <a:fillRect/>
          </a:stretch>
        </p:blipFill>
        <p:spPr>
          <a:xfrm rot="10800000">
            <a:off x="7838191" y="4790679"/>
            <a:ext cx="176799" cy="280440"/>
          </a:xfrm>
          <a:prstGeom prst="rect">
            <a:avLst/>
          </a:prstGeom>
          <a:effectLst>
            <a:outerShdw blurRad="50800" dist="38100" dir="8100000" algn="tr" rotWithShape="0">
              <a:prstClr val="black">
                <a:alpha val="40000"/>
              </a:prstClr>
            </a:outerShdw>
          </a:effectLst>
        </p:spPr>
      </p:pic>
      <p:sp>
        <p:nvSpPr>
          <p:cNvPr id="41" name="Arrow: Down 40">
            <a:extLst>
              <a:ext uri="{FF2B5EF4-FFF2-40B4-BE49-F238E27FC236}">
                <a16:creationId xmlns:a16="http://schemas.microsoft.com/office/drawing/2014/main" id="{6DB79284-E81A-40AA-815D-ECCCE1B08249}"/>
              </a:ext>
            </a:extLst>
          </p:cNvPr>
          <p:cNvSpPr/>
          <p:nvPr/>
        </p:nvSpPr>
        <p:spPr>
          <a:xfrm rot="10800000">
            <a:off x="6785113" y="4385000"/>
            <a:ext cx="144196" cy="682105"/>
          </a:xfrm>
          <a:prstGeom prst="down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7FD3FD95-0FAD-47E2-A3D9-E06B3D298DAA}"/>
              </a:ext>
            </a:extLst>
          </p:cNvPr>
          <p:cNvSpPr/>
          <p:nvPr/>
        </p:nvSpPr>
        <p:spPr>
          <a:xfrm>
            <a:off x="1915916" y="4135607"/>
            <a:ext cx="1006609" cy="445674"/>
          </a:xfrm>
          <a:prstGeom prst="roundRect">
            <a:avLst/>
          </a:prstGeom>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solidFill>
                  <a:schemeClr val="tx1"/>
                </a:solidFill>
              </a:rPr>
              <a:t>Click to run a test</a:t>
            </a:r>
          </a:p>
        </p:txBody>
      </p:sp>
      <p:sp>
        <p:nvSpPr>
          <p:cNvPr id="33" name="Rectangle: Rounded Corners 32">
            <a:extLst>
              <a:ext uri="{FF2B5EF4-FFF2-40B4-BE49-F238E27FC236}">
                <a16:creationId xmlns:a16="http://schemas.microsoft.com/office/drawing/2014/main" id="{DE1842B2-68CB-4CA3-8F9E-3CE1570061E8}"/>
              </a:ext>
            </a:extLst>
          </p:cNvPr>
          <p:cNvSpPr/>
          <p:nvPr/>
        </p:nvSpPr>
        <p:spPr>
          <a:xfrm>
            <a:off x="7489130" y="5067105"/>
            <a:ext cx="975521" cy="620318"/>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Upgrade your </a:t>
            </a:r>
            <a:r>
              <a:rPr lang="en-US" sz="1000" dirty="0" err="1"/>
              <a:t>hipot</a:t>
            </a:r>
            <a:r>
              <a:rPr lang="en-US" sz="1000" dirty="0"/>
              <a:t> to latest firmware version</a:t>
            </a:r>
          </a:p>
        </p:txBody>
      </p:sp>
      <p:sp>
        <p:nvSpPr>
          <p:cNvPr id="43" name="Rectangle: Rounded Corners 42">
            <a:extLst>
              <a:ext uri="{FF2B5EF4-FFF2-40B4-BE49-F238E27FC236}">
                <a16:creationId xmlns:a16="http://schemas.microsoft.com/office/drawing/2014/main" id="{F92D8EC3-A82D-4581-BE1E-BFEA90DBE220}"/>
              </a:ext>
            </a:extLst>
          </p:cNvPr>
          <p:cNvSpPr/>
          <p:nvPr/>
        </p:nvSpPr>
        <p:spPr>
          <a:xfrm>
            <a:off x="6441549" y="5067105"/>
            <a:ext cx="975521" cy="443818"/>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Create or edit test profiles</a:t>
            </a:r>
          </a:p>
        </p:txBody>
      </p:sp>
      <p:pic>
        <p:nvPicPr>
          <p:cNvPr id="47" name="Picture 46">
            <a:extLst>
              <a:ext uri="{FF2B5EF4-FFF2-40B4-BE49-F238E27FC236}">
                <a16:creationId xmlns:a16="http://schemas.microsoft.com/office/drawing/2014/main" id="{CB516B1A-40E4-4F97-97F6-235D9E17645F}"/>
              </a:ext>
            </a:extLst>
          </p:cNvPr>
          <p:cNvPicPr>
            <a:picLocks noChangeAspect="1"/>
          </p:cNvPicPr>
          <p:nvPr/>
        </p:nvPicPr>
        <p:blipFill>
          <a:blip r:embed="rId6"/>
          <a:stretch>
            <a:fillRect/>
          </a:stretch>
        </p:blipFill>
        <p:spPr>
          <a:xfrm rot="10800000">
            <a:off x="6001821" y="4808512"/>
            <a:ext cx="176799" cy="280440"/>
          </a:xfrm>
          <a:prstGeom prst="rect">
            <a:avLst/>
          </a:prstGeom>
          <a:effectLst>
            <a:outerShdw blurRad="50800" dist="38100" dir="8100000" algn="tr" rotWithShape="0">
              <a:prstClr val="black">
                <a:alpha val="40000"/>
              </a:prstClr>
            </a:outerShdw>
          </a:effectLst>
        </p:spPr>
      </p:pic>
      <p:sp>
        <p:nvSpPr>
          <p:cNvPr id="48" name="Rectangle: Rounded Corners 47">
            <a:extLst>
              <a:ext uri="{FF2B5EF4-FFF2-40B4-BE49-F238E27FC236}">
                <a16:creationId xmlns:a16="http://schemas.microsoft.com/office/drawing/2014/main" id="{13FA4837-65C4-4E3A-A643-66BA9A473AD3}"/>
              </a:ext>
            </a:extLst>
          </p:cNvPr>
          <p:cNvSpPr/>
          <p:nvPr/>
        </p:nvSpPr>
        <p:spPr>
          <a:xfrm>
            <a:off x="5366534" y="5067105"/>
            <a:ext cx="975521" cy="620318"/>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Combine multiple test profiles into sequences</a:t>
            </a:r>
          </a:p>
        </p:txBody>
      </p:sp>
    </p:spTree>
    <p:extLst>
      <p:ext uri="{BB962C8B-B14F-4D97-AF65-F5344CB8AC3E}">
        <p14:creationId xmlns:p14="http://schemas.microsoft.com/office/powerpoint/2010/main" val="31122252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P spid="23" grpId="0" animBg="1"/>
      <p:bldP spid="27" grpId="0" animBg="1"/>
      <p:bldP spid="28" grpId="0" animBg="1"/>
      <p:bldP spid="29" grpId="0" animBg="1"/>
      <p:bldP spid="30" grpId="0" animBg="1"/>
      <p:bldP spid="31" grpId="0" animBg="1"/>
      <p:bldP spid="34" grpId="0" animBg="1"/>
      <p:bldP spid="41" grpId="0" animBg="1"/>
      <p:bldP spid="32" grpId="0" animBg="1"/>
      <p:bldP spid="33" grpId="0" animBg="1"/>
      <p:bldP spid="43" grpId="0" animBg="1"/>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CE07"/>
            </a:gs>
            <a:gs pos="100000">
              <a:schemeClr val="bg1"/>
            </a:gs>
            <a:gs pos="100000">
              <a:schemeClr val="accent1">
                <a:lumMod val="45000"/>
                <a:lumOff val="55000"/>
              </a:schemeClr>
            </a:gs>
            <a:gs pos="34000">
              <a:schemeClr val="bg1"/>
            </a:gs>
          </a:gsLst>
          <a:lin ang="5400000" scaled="1"/>
          <a:tileRect/>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C457B0-4B78-4FA7-A5FA-C32002BDC63E}"/>
              </a:ext>
            </a:extLst>
          </p:cNvPr>
          <p:cNvCxnSpPr>
            <a:cxnSpLocks/>
          </p:cNvCxnSpPr>
          <p:nvPr/>
        </p:nvCxnSpPr>
        <p:spPr>
          <a:xfrm>
            <a:off x="0" y="6147227"/>
            <a:ext cx="12192000" cy="0"/>
          </a:xfrm>
          <a:prstGeom prst="line">
            <a:avLst/>
          </a:prstGeom>
          <a:ln w="114300">
            <a:solidFill>
              <a:srgbClr val="FDCE07"/>
            </a:solidFill>
          </a:ln>
        </p:spPr>
        <p:style>
          <a:lnRef idx="3">
            <a:schemeClr val="accent4"/>
          </a:lnRef>
          <a:fillRef idx="0">
            <a:schemeClr val="accent4"/>
          </a:fillRef>
          <a:effectRef idx="2">
            <a:schemeClr val="accent4"/>
          </a:effectRef>
          <a:fontRef idx="minor">
            <a:schemeClr val="tx1"/>
          </a:fontRef>
        </p:style>
      </p:cxnSp>
      <p:pic>
        <p:nvPicPr>
          <p:cNvPr id="9" name="Picture 8" descr="A picture containing indoor, wall&#10;&#10;Description generated with high confidence">
            <a:extLst>
              <a:ext uri="{FF2B5EF4-FFF2-40B4-BE49-F238E27FC236}">
                <a16:creationId xmlns:a16="http://schemas.microsoft.com/office/drawing/2014/main" id="{838D97D8-5271-4526-93C9-C18948365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370" y="5621813"/>
            <a:ext cx="986246" cy="404246"/>
          </a:xfrm>
          <a:prstGeom prst="rect">
            <a:avLst/>
          </a:prstGeom>
        </p:spPr>
      </p:pic>
      <p:sp>
        <p:nvSpPr>
          <p:cNvPr id="10" name="TextBox 9">
            <a:extLst>
              <a:ext uri="{FF2B5EF4-FFF2-40B4-BE49-F238E27FC236}">
                <a16:creationId xmlns:a16="http://schemas.microsoft.com/office/drawing/2014/main" id="{3B4878D5-A649-41CF-AFC1-CD51E3B8811D}"/>
              </a:ext>
            </a:extLst>
          </p:cNvPr>
          <p:cNvSpPr txBox="1"/>
          <p:nvPr/>
        </p:nvSpPr>
        <p:spPr>
          <a:xfrm>
            <a:off x="1636616" y="5661591"/>
            <a:ext cx="1539204" cy="369332"/>
          </a:xfrm>
          <a:prstGeom prst="rect">
            <a:avLst/>
          </a:prstGeom>
          <a:noFill/>
        </p:spPr>
        <p:txBody>
          <a:bodyPr wrap="none" rtlCol="0">
            <a:spAutoFit/>
          </a:bodyPr>
          <a:lstStyle/>
          <a:p>
            <a:r>
              <a:rPr lang="en-US" i="1" dirty="0">
                <a:solidFill>
                  <a:srgbClr val="696B6D"/>
                </a:solidFill>
                <a:latin typeface="ProximaNova-Bold"/>
              </a:rPr>
              <a:t>ISO 9001 2015</a:t>
            </a:r>
            <a:endParaRPr lang="en-US" i="1" dirty="0">
              <a:latin typeface="ProximaNova-Bold"/>
            </a:endParaRPr>
          </a:p>
        </p:txBody>
      </p:sp>
      <p:sp>
        <p:nvSpPr>
          <p:cNvPr id="11" name="TextBox 10">
            <a:extLst>
              <a:ext uri="{FF2B5EF4-FFF2-40B4-BE49-F238E27FC236}">
                <a16:creationId xmlns:a16="http://schemas.microsoft.com/office/drawing/2014/main" id="{B0E18386-F6F2-44C8-9CA8-FCBCCA351560}"/>
              </a:ext>
            </a:extLst>
          </p:cNvPr>
          <p:cNvSpPr txBox="1"/>
          <p:nvPr/>
        </p:nvSpPr>
        <p:spPr>
          <a:xfrm>
            <a:off x="3815059" y="5656727"/>
            <a:ext cx="5043625" cy="369332"/>
          </a:xfrm>
          <a:prstGeom prst="rect">
            <a:avLst/>
          </a:prstGeom>
          <a:noFill/>
        </p:spPr>
        <p:txBody>
          <a:bodyPr wrap="none" rtlCol="0">
            <a:spAutoFit/>
          </a:bodyPr>
          <a:lstStyle/>
          <a:p>
            <a:r>
              <a:rPr lang="en-US" i="1" dirty="0">
                <a:solidFill>
                  <a:srgbClr val="6E6F71"/>
                </a:solidFill>
                <a:latin typeface="ProximaNova-RegularIt"/>
              </a:rPr>
              <a:t>The World’s Source for High Voltage Test Equipment</a:t>
            </a:r>
            <a:endParaRPr lang="en-US" i="1" dirty="0"/>
          </a:p>
        </p:txBody>
      </p:sp>
      <p:sp>
        <p:nvSpPr>
          <p:cNvPr id="12" name="TextBox 11">
            <a:extLst>
              <a:ext uri="{FF2B5EF4-FFF2-40B4-BE49-F238E27FC236}">
                <a16:creationId xmlns:a16="http://schemas.microsoft.com/office/drawing/2014/main" id="{95480AA9-4BAA-4758-A1C6-547BCE614B9A}"/>
              </a:ext>
            </a:extLst>
          </p:cNvPr>
          <p:cNvSpPr txBox="1"/>
          <p:nvPr/>
        </p:nvSpPr>
        <p:spPr>
          <a:xfrm>
            <a:off x="9300754" y="5656727"/>
            <a:ext cx="2236510" cy="369332"/>
          </a:xfrm>
          <a:prstGeom prst="rect">
            <a:avLst/>
          </a:prstGeom>
          <a:noFill/>
        </p:spPr>
        <p:txBody>
          <a:bodyPr wrap="none" rtlCol="0">
            <a:spAutoFit/>
          </a:bodyPr>
          <a:lstStyle/>
          <a:p>
            <a:r>
              <a:rPr lang="en-US" b="1" i="1" dirty="0">
                <a:solidFill>
                  <a:srgbClr val="696B6D"/>
                </a:solidFill>
                <a:latin typeface="ArialNarrow-BoldItalic"/>
              </a:rPr>
              <a:t>MADE IN THE USA</a:t>
            </a:r>
            <a:endParaRPr lang="en-US" dirty="0"/>
          </a:p>
        </p:txBody>
      </p:sp>
      <p:sp>
        <p:nvSpPr>
          <p:cNvPr id="13" name="TextBox 12">
            <a:extLst>
              <a:ext uri="{FF2B5EF4-FFF2-40B4-BE49-F238E27FC236}">
                <a16:creationId xmlns:a16="http://schemas.microsoft.com/office/drawing/2014/main" id="{D0AA37C7-49BF-4EC4-A2F1-B94ECD967CCD}"/>
              </a:ext>
            </a:extLst>
          </p:cNvPr>
          <p:cNvSpPr txBox="1"/>
          <p:nvPr/>
        </p:nvSpPr>
        <p:spPr>
          <a:xfrm>
            <a:off x="661081" y="6265601"/>
            <a:ext cx="10876183" cy="369332"/>
          </a:xfrm>
          <a:prstGeom prst="rect">
            <a:avLst/>
          </a:prstGeom>
          <a:noFill/>
        </p:spPr>
        <p:txBody>
          <a:bodyPr wrap="none" rtlCol="0">
            <a:spAutoFit/>
          </a:bodyPr>
          <a:lstStyle/>
          <a:p>
            <a:r>
              <a:rPr lang="en-US" b="1" dirty="0">
                <a:solidFill>
                  <a:srgbClr val="6E6F71"/>
                </a:solidFill>
                <a:latin typeface="ProximaNova-Bold"/>
              </a:rPr>
              <a:t>High Voltage, Inc. </a:t>
            </a:r>
            <a:r>
              <a:rPr lang="en-US" dirty="0">
                <a:solidFill>
                  <a:srgbClr val="FFCE03"/>
                </a:solidFill>
                <a:latin typeface="ProximaNova-Regular"/>
              </a:rPr>
              <a:t>• </a:t>
            </a:r>
            <a:r>
              <a:rPr lang="en-US" dirty="0">
                <a:solidFill>
                  <a:srgbClr val="6E6F71"/>
                </a:solidFill>
                <a:latin typeface="ProximaNova-Regular"/>
              </a:rPr>
              <a:t>hvinc.com </a:t>
            </a:r>
            <a:r>
              <a:rPr lang="en-US" dirty="0">
                <a:solidFill>
                  <a:srgbClr val="FFCE03"/>
                </a:solidFill>
                <a:latin typeface="ProximaNova-Regular"/>
              </a:rPr>
              <a:t>• </a:t>
            </a:r>
            <a:r>
              <a:rPr lang="en-US" dirty="0">
                <a:solidFill>
                  <a:srgbClr val="6E6F71"/>
                </a:solidFill>
                <a:latin typeface="ProximaNova-Regular"/>
              </a:rPr>
              <a:t>p. 518.329.3275 </a:t>
            </a:r>
            <a:r>
              <a:rPr lang="en-US" dirty="0">
                <a:solidFill>
                  <a:srgbClr val="FFCE03"/>
                </a:solidFill>
                <a:latin typeface="ProximaNova-Regular"/>
              </a:rPr>
              <a:t>• </a:t>
            </a:r>
            <a:r>
              <a:rPr lang="en-US" dirty="0">
                <a:solidFill>
                  <a:srgbClr val="6E6F71"/>
                </a:solidFill>
                <a:latin typeface="ProximaNova-Regular"/>
              </a:rPr>
              <a:t>f. 518.329.3271 </a:t>
            </a:r>
            <a:r>
              <a:rPr lang="en-US" dirty="0">
                <a:solidFill>
                  <a:srgbClr val="FFCE03"/>
                </a:solidFill>
                <a:latin typeface="ProximaNova-Regular"/>
              </a:rPr>
              <a:t>• </a:t>
            </a:r>
            <a:r>
              <a:rPr lang="en-US" dirty="0">
                <a:solidFill>
                  <a:srgbClr val="6E6F71"/>
                </a:solidFill>
                <a:latin typeface="ProximaNova-Regular"/>
              </a:rPr>
              <a:t>31 County Route 7A </a:t>
            </a:r>
            <a:r>
              <a:rPr lang="en-US" dirty="0">
                <a:solidFill>
                  <a:srgbClr val="FFCE03"/>
                </a:solidFill>
                <a:latin typeface="ProximaNova-Regular"/>
              </a:rPr>
              <a:t>• </a:t>
            </a:r>
            <a:r>
              <a:rPr lang="en-US" dirty="0">
                <a:solidFill>
                  <a:srgbClr val="6E6F71"/>
                </a:solidFill>
                <a:latin typeface="ProximaNova-Regular"/>
              </a:rPr>
              <a:t>Copake, NY 12516 USA</a:t>
            </a:r>
            <a:endParaRPr lang="en-US" dirty="0"/>
          </a:p>
        </p:txBody>
      </p:sp>
      <p:sp>
        <p:nvSpPr>
          <p:cNvPr id="2" name="Title 1">
            <a:extLst>
              <a:ext uri="{FF2B5EF4-FFF2-40B4-BE49-F238E27FC236}">
                <a16:creationId xmlns:a16="http://schemas.microsoft.com/office/drawing/2014/main" id="{8C32C10F-F197-44FF-9A78-A0A2CBF97EE6}"/>
              </a:ext>
            </a:extLst>
          </p:cNvPr>
          <p:cNvSpPr>
            <a:spLocks noGrp="1"/>
          </p:cNvSpPr>
          <p:nvPr>
            <p:ph type="title"/>
          </p:nvPr>
        </p:nvSpPr>
        <p:spPr/>
        <p:txBody>
          <a:bodyPr/>
          <a:lstStyle/>
          <a:p>
            <a:pPr algn="ctr"/>
            <a:r>
              <a:rPr lang="en-US" dirty="0"/>
              <a:t>Connecting Wirelessly to VLF</a:t>
            </a:r>
          </a:p>
        </p:txBody>
      </p:sp>
      <p:pic>
        <p:nvPicPr>
          <p:cNvPr id="14" name="Content Placeholder 2" descr="A computer sitting on a table&#10;&#10;Description generated with high confidence">
            <a:extLst>
              <a:ext uri="{FF2B5EF4-FFF2-40B4-BE49-F238E27FC236}">
                <a16:creationId xmlns:a16="http://schemas.microsoft.com/office/drawing/2014/main" id="{D9451E6F-33A7-417C-B456-DD4E9BD2F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969" y="1690688"/>
            <a:ext cx="2596061" cy="3461415"/>
          </a:xfrm>
          <a:prstGeom prst="rect">
            <a:avLst/>
          </a:prstGeom>
        </p:spPr>
      </p:pic>
      <p:sp>
        <p:nvSpPr>
          <p:cNvPr id="15" name="Rectangle: Rounded Corners 14">
            <a:extLst>
              <a:ext uri="{FF2B5EF4-FFF2-40B4-BE49-F238E27FC236}">
                <a16:creationId xmlns:a16="http://schemas.microsoft.com/office/drawing/2014/main" id="{7C1A6742-D646-4E7C-94B2-2E6AEC3A9600}"/>
              </a:ext>
            </a:extLst>
          </p:cNvPr>
          <p:cNvSpPr/>
          <p:nvPr/>
        </p:nvSpPr>
        <p:spPr>
          <a:xfrm>
            <a:off x="5383586" y="3178775"/>
            <a:ext cx="1715304" cy="1029432"/>
          </a:xfrm>
          <a:prstGeom prst="roundRect">
            <a:avLst/>
          </a:prstGeom>
          <a:noFill/>
          <a:ln w="19050" cap="flat" cmpd="sng" algn="ctr">
            <a:solidFill>
              <a:schemeClr val="bg1"/>
            </a:solidFill>
            <a:prstDash val="solid"/>
            <a:round/>
            <a:headEnd type="none" w="med" len="med"/>
            <a:tailEnd type="none" w="med" len="med"/>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6" name="Arrow: Right 15">
            <a:extLst>
              <a:ext uri="{FF2B5EF4-FFF2-40B4-BE49-F238E27FC236}">
                <a16:creationId xmlns:a16="http://schemas.microsoft.com/office/drawing/2014/main" id="{E5416E64-5532-423F-A7C5-3DA5C6860AC1}"/>
              </a:ext>
            </a:extLst>
          </p:cNvPr>
          <p:cNvSpPr/>
          <p:nvPr/>
        </p:nvSpPr>
        <p:spPr>
          <a:xfrm>
            <a:off x="5007071" y="3630872"/>
            <a:ext cx="376515" cy="137787"/>
          </a:xfrm>
          <a:prstGeom prst="rightArrow">
            <a:avLst/>
          </a:prstGeom>
          <a:solidFill>
            <a:schemeClr val="bg1"/>
          </a:solidFill>
          <a:ln>
            <a:solidFill>
              <a:schemeClr val="bg1"/>
            </a:solidFill>
          </a:ln>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CDFA3AEC-B3C8-4180-A9B2-86B81A7D981F}"/>
              </a:ext>
            </a:extLst>
          </p:cNvPr>
          <p:cNvSpPr/>
          <p:nvPr/>
        </p:nvSpPr>
        <p:spPr>
          <a:xfrm>
            <a:off x="3815059" y="3404786"/>
            <a:ext cx="1192012" cy="577410"/>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Plug in the X-Stick into a USB Port</a:t>
            </a:r>
          </a:p>
        </p:txBody>
      </p:sp>
      <p:pic>
        <p:nvPicPr>
          <p:cNvPr id="18" name="Picture 17">
            <a:extLst>
              <a:ext uri="{FF2B5EF4-FFF2-40B4-BE49-F238E27FC236}">
                <a16:creationId xmlns:a16="http://schemas.microsoft.com/office/drawing/2014/main" id="{C24465F0-AE5D-43DE-BFFB-716F21F29030}"/>
              </a:ext>
            </a:extLst>
          </p:cNvPr>
          <p:cNvPicPr>
            <a:picLocks noChangeAspect="1"/>
          </p:cNvPicPr>
          <p:nvPr/>
        </p:nvPicPr>
        <p:blipFill>
          <a:blip r:embed="rId4"/>
          <a:stretch>
            <a:fillRect/>
          </a:stretch>
        </p:blipFill>
        <p:spPr>
          <a:xfrm>
            <a:off x="3559843" y="1690688"/>
            <a:ext cx="5072312" cy="3548180"/>
          </a:xfrm>
          <a:prstGeom prst="rect">
            <a:avLst/>
          </a:prstGeom>
        </p:spPr>
      </p:pic>
      <p:sp>
        <p:nvSpPr>
          <p:cNvPr id="19" name="Arrow: Down 18">
            <a:extLst>
              <a:ext uri="{FF2B5EF4-FFF2-40B4-BE49-F238E27FC236}">
                <a16:creationId xmlns:a16="http://schemas.microsoft.com/office/drawing/2014/main" id="{4B4EE87B-109B-4F50-ABB1-0DB7E63C685A}"/>
              </a:ext>
            </a:extLst>
          </p:cNvPr>
          <p:cNvSpPr/>
          <p:nvPr/>
        </p:nvSpPr>
        <p:spPr>
          <a:xfrm>
            <a:off x="7340230" y="3237049"/>
            <a:ext cx="144121" cy="263139"/>
          </a:xfrm>
          <a:prstGeom prst="down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01DF3B2E-C220-4F7A-90C2-6B072F12E48C}"/>
              </a:ext>
            </a:extLst>
          </p:cNvPr>
          <p:cNvSpPr/>
          <p:nvPr/>
        </p:nvSpPr>
        <p:spPr>
          <a:xfrm>
            <a:off x="6920293" y="2784845"/>
            <a:ext cx="983993" cy="460381"/>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Click on settings</a:t>
            </a:r>
          </a:p>
        </p:txBody>
      </p:sp>
      <p:pic>
        <p:nvPicPr>
          <p:cNvPr id="3" name="Picture 2">
            <a:extLst>
              <a:ext uri="{FF2B5EF4-FFF2-40B4-BE49-F238E27FC236}">
                <a16:creationId xmlns:a16="http://schemas.microsoft.com/office/drawing/2014/main" id="{DD99F803-A2B8-4A9A-A69F-9A7DDB0EB931}"/>
              </a:ext>
            </a:extLst>
          </p:cNvPr>
          <p:cNvPicPr>
            <a:picLocks noChangeAspect="1"/>
          </p:cNvPicPr>
          <p:nvPr/>
        </p:nvPicPr>
        <p:blipFill>
          <a:blip r:embed="rId5"/>
          <a:stretch>
            <a:fillRect/>
          </a:stretch>
        </p:blipFill>
        <p:spPr>
          <a:xfrm>
            <a:off x="3521831" y="1941519"/>
            <a:ext cx="5148335" cy="2974961"/>
          </a:xfrm>
          <a:prstGeom prst="rect">
            <a:avLst/>
          </a:prstGeom>
        </p:spPr>
      </p:pic>
      <p:sp>
        <p:nvSpPr>
          <p:cNvPr id="21" name="Arrow: Right 20">
            <a:extLst>
              <a:ext uri="{FF2B5EF4-FFF2-40B4-BE49-F238E27FC236}">
                <a16:creationId xmlns:a16="http://schemas.microsoft.com/office/drawing/2014/main" id="{4C16BCCB-159C-46A4-9A27-4E506B1B626D}"/>
              </a:ext>
            </a:extLst>
          </p:cNvPr>
          <p:cNvSpPr/>
          <p:nvPr/>
        </p:nvSpPr>
        <p:spPr>
          <a:xfrm>
            <a:off x="5652100" y="3508035"/>
            <a:ext cx="562289" cy="165672"/>
          </a:xfrm>
          <a:prstGeom prst="right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8CCF318E-C1C4-4CF8-8813-636BBE40D372}"/>
              </a:ext>
            </a:extLst>
          </p:cNvPr>
          <p:cNvSpPr/>
          <p:nvPr/>
        </p:nvSpPr>
        <p:spPr>
          <a:xfrm>
            <a:off x="4882498" y="3363441"/>
            <a:ext cx="769602" cy="450574"/>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Click on Auto Detect</a:t>
            </a:r>
          </a:p>
        </p:txBody>
      </p:sp>
      <p:pic>
        <p:nvPicPr>
          <p:cNvPr id="4" name="Picture 3">
            <a:extLst>
              <a:ext uri="{FF2B5EF4-FFF2-40B4-BE49-F238E27FC236}">
                <a16:creationId xmlns:a16="http://schemas.microsoft.com/office/drawing/2014/main" id="{D88BE5C1-26EA-42F2-884C-6C1FCB149E88}"/>
              </a:ext>
            </a:extLst>
          </p:cNvPr>
          <p:cNvPicPr>
            <a:picLocks noChangeAspect="1"/>
          </p:cNvPicPr>
          <p:nvPr/>
        </p:nvPicPr>
        <p:blipFill>
          <a:blip r:embed="rId6"/>
          <a:stretch>
            <a:fillRect/>
          </a:stretch>
        </p:blipFill>
        <p:spPr>
          <a:xfrm>
            <a:off x="3667123" y="2399687"/>
            <a:ext cx="4857750" cy="2000250"/>
          </a:xfrm>
          <a:prstGeom prst="rect">
            <a:avLst/>
          </a:prstGeom>
        </p:spPr>
      </p:pic>
    </p:spTree>
    <p:extLst>
      <p:ext uri="{BB962C8B-B14F-4D97-AF65-F5344CB8AC3E}">
        <p14:creationId xmlns:p14="http://schemas.microsoft.com/office/powerpoint/2010/main" val="29149573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22"/>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21"/>
                                        </p:tgtEl>
                                        <p:attrNameLst>
                                          <p:attrName>style.visibility</p:attrName>
                                        </p:attrNameLst>
                                      </p:cBhvr>
                                      <p:to>
                                        <p:strVal val="hidden"/>
                                      </p:to>
                                    </p:set>
                                  </p:childTnLst>
                                </p:cTn>
                              </p:par>
                              <p:par>
                                <p:cTn id="48" presetID="42" presetClass="entr" presetSubtype="0"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9" grpId="0" animBg="1"/>
      <p:bldP spid="20" grpId="0" animBg="1"/>
      <p:bldP spid="21" grpId="0" animBg="1"/>
      <p:bldP spid="21" grpId="1" animBg="1"/>
      <p:bldP spid="22" grpId="0" animBg="1"/>
      <p:bldP spid="2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CE07"/>
            </a:gs>
            <a:gs pos="100000">
              <a:schemeClr val="bg1"/>
            </a:gs>
            <a:gs pos="100000">
              <a:schemeClr val="accent1">
                <a:lumMod val="45000"/>
                <a:lumOff val="55000"/>
              </a:schemeClr>
            </a:gs>
            <a:gs pos="34000">
              <a:schemeClr val="bg1"/>
            </a:gs>
          </a:gsLst>
          <a:lin ang="5400000" scaled="1"/>
          <a:tileRect/>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C457B0-4B78-4FA7-A5FA-C32002BDC63E}"/>
              </a:ext>
            </a:extLst>
          </p:cNvPr>
          <p:cNvCxnSpPr>
            <a:cxnSpLocks/>
          </p:cNvCxnSpPr>
          <p:nvPr/>
        </p:nvCxnSpPr>
        <p:spPr>
          <a:xfrm>
            <a:off x="0" y="6147227"/>
            <a:ext cx="12192000" cy="0"/>
          </a:xfrm>
          <a:prstGeom prst="line">
            <a:avLst/>
          </a:prstGeom>
          <a:ln w="114300">
            <a:solidFill>
              <a:srgbClr val="FDCE07"/>
            </a:solidFill>
          </a:ln>
        </p:spPr>
        <p:style>
          <a:lnRef idx="3">
            <a:schemeClr val="accent4"/>
          </a:lnRef>
          <a:fillRef idx="0">
            <a:schemeClr val="accent4"/>
          </a:fillRef>
          <a:effectRef idx="2">
            <a:schemeClr val="accent4"/>
          </a:effectRef>
          <a:fontRef idx="minor">
            <a:schemeClr val="tx1"/>
          </a:fontRef>
        </p:style>
      </p:cxnSp>
      <p:pic>
        <p:nvPicPr>
          <p:cNvPr id="9" name="Picture 8" descr="A picture containing indoor, wall&#10;&#10;Description generated with high confidence">
            <a:extLst>
              <a:ext uri="{FF2B5EF4-FFF2-40B4-BE49-F238E27FC236}">
                <a16:creationId xmlns:a16="http://schemas.microsoft.com/office/drawing/2014/main" id="{838D97D8-5271-4526-93C9-C18948365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370" y="5621813"/>
            <a:ext cx="986246" cy="404246"/>
          </a:xfrm>
          <a:prstGeom prst="rect">
            <a:avLst/>
          </a:prstGeom>
        </p:spPr>
      </p:pic>
      <p:sp>
        <p:nvSpPr>
          <p:cNvPr id="10" name="TextBox 9">
            <a:extLst>
              <a:ext uri="{FF2B5EF4-FFF2-40B4-BE49-F238E27FC236}">
                <a16:creationId xmlns:a16="http://schemas.microsoft.com/office/drawing/2014/main" id="{3B4878D5-A649-41CF-AFC1-CD51E3B8811D}"/>
              </a:ext>
            </a:extLst>
          </p:cNvPr>
          <p:cNvSpPr txBox="1"/>
          <p:nvPr/>
        </p:nvSpPr>
        <p:spPr>
          <a:xfrm>
            <a:off x="1636616" y="5661591"/>
            <a:ext cx="1539204" cy="369332"/>
          </a:xfrm>
          <a:prstGeom prst="rect">
            <a:avLst/>
          </a:prstGeom>
          <a:noFill/>
        </p:spPr>
        <p:txBody>
          <a:bodyPr wrap="none" rtlCol="0">
            <a:spAutoFit/>
          </a:bodyPr>
          <a:lstStyle/>
          <a:p>
            <a:r>
              <a:rPr lang="en-US" i="1" dirty="0">
                <a:solidFill>
                  <a:srgbClr val="696B6D"/>
                </a:solidFill>
                <a:latin typeface="ProximaNova-Bold"/>
              </a:rPr>
              <a:t>ISO 9001 2015</a:t>
            </a:r>
            <a:endParaRPr lang="en-US" i="1" dirty="0">
              <a:latin typeface="ProximaNova-Bold"/>
            </a:endParaRPr>
          </a:p>
        </p:txBody>
      </p:sp>
      <p:sp>
        <p:nvSpPr>
          <p:cNvPr id="11" name="TextBox 10">
            <a:extLst>
              <a:ext uri="{FF2B5EF4-FFF2-40B4-BE49-F238E27FC236}">
                <a16:creationId xmlns:a16="http://schemas.microsoft.com/office/drawing/2014/main" id="{B0E18386-F6F2-44C8-9CA8-FCBCCA351560}"/>
              </a:ext>
            </a:extLst>
          </p:cNvPr>
          <p:cNvSpPr txBox="1"/>
          <p:nvPr/>
        </p:nvSpPr>
        <p:spPr>
          <a:xfrm>
            <a:off x="3815059" y="5656727"/>
            <a:ext cx="5043625" cy="369332"/>
          </a:xfrm>
          <a:prstGeom prst="rect">
            <a:avLst/>
          </a:prstGeom>
          <a:noFill/>
        </p:spPr>
        <p:txBody>
          <a:bodyPr wrap="none" rtlCol="0">
            <a:spAutoFit/>
          </a:bodyPr>
          <a:lstStyle/>
          <a:p>
            <a:r>
              <a:rPr lang="en-US" i="1" dirty="0">
                <a:solidFill>
                  <a:srgbClr val="6E6F71"/>
                </a:solidFill>
                <a:latin typeface="ProximaNova-RegularIt"/>
              </a:rPr>
              <a:t>The World’s Source for High Voltage Test Equipment</a:t>
            </a:r>
            <a:endParaRPr lang="en-US" i="1" dirty="0"/>
          </a:p>
        </p:txBody>
      </p:sp>
      <p:sp>
        <p:nvSpPr>
          <p:cNvPr id="12" name="TextBox 11">
            <a:extLst>
              <a:ext uri="{FF2B5EF4-FFF2-40B4-BE49-F238E27FC236}">
                <a16:creationId xmlns:a16="http://schemas.microsoft.com/office/drawing/2014/main" id="{95480AA9-4BAA-4758-A1C6-547BCE614B9A}"/>
              </a:ext>
            </a:extLst>
          </p:cNvPr>
          <p:cNvSpPr txBox="1"/>
          <p:nvPr/>
        </p:nvSpPr>
        <p:spPr>
          <a:xfrm>
            <a:off x="9300754" y="5656727"/>
            <a:ext cx="2236510" cy="369332"/>
          </a:xfrm>
          <a:prstGeom prst="rect">
            <a:avLst/>
          </a:prstGeom>
          <a:noFill/>
        </p:spPr>
        <p:txBody>
          <a:bodyPr wrap="none" rtlCol="0">
            <a:spAutoFit/>
          </a:bodyPr>
          <a:lstStyle/>
          <a:p>
            <a:r>
              <a:rPr lang="en-US" b="1" i="1" dirty="0">
                <a:solidFill>
                  <a:srgbClr val="696B6D"/>
                </a:solidFill>
                <a:latin typeface="ArialNarrow-BoldItalic"/>
              </a:rPr>
              <a:t>MADE IN THE USA</a:t>
            </a:r>
            <a:endParaRPr lang="en-US" dirty="0"/>
          </a:p>
        </p:txBody>
      </p:sp>
      <p:sp>
        <p:nvSpPr>
          <p:cNvPr id="13" name="TextBox 12">
            <a:extLst>
              <a:ext uri="{FF2B5EF4-FFF2-40B4-BE49-F238E27FC236}">
                <a16:creationId xmlns:a16="http://schemas.microsoft.com/office/drawing/2014/main" id="{D0AA37C7-49BF-4EC4-A2F1-B94ECD967CCD}"/>
              </a:ext>
            </a:extLst>
          </p:cNvPr>
          <p:cNvSpPr txBox="1"/>
          <p:nvPr/>
        </p:nvSpPr>
        <p:spPr>
          <a:xfrm>
            <a:off x="661081" y="6265601"/>
            <a:ext cx="10876183" cy="369332"/>
          </a:xfrm>
          <a:prstGeom prst="rect">
            <a:avLst/>
          </a:prstGeom>
          <a:noFill/>
        </p:spPr>
        <p:txBody>
          <a:bodyPr wrap="none" rtlCol="0">
            <a:spAutoFit/>
          </a:bodyPr>
          <a:lstStyle/>
          <a:p>
            <a:r>
              <a:rPr lang="en-US" b="1" dirty="0">
                <a:solidFill>
                  <a:srgbClr val="6E6F71"/>
                </a:solidFill>
                <a:latin typeface="ProximaNova-Bold"/>
              </a:rPr>
              <a:t>High Voltage, Inc. </a:t>
            </a:r>
            <a:r>
              <a:rPr lang="en-US" dirty="0">
                <a:solidFill>
                  <a:srgbClr val="FFCE03"/>
                </a:solidFill>
                <a:latin typeface="ProximaNova-Regular"/>
              </a:rPr>
              <a:t>• </a:t>
            </a:r>
            <a:r>
              <a:rPr lang="en-US" dirty="0">
                <a:solidFill>
                  <a:srgbClr val="6E6F71"/>
                </a:solidFill>
                <a:latin typeface="ProximaNova-Regular"/>
              </a:rPr>
              <a:t>hvinc.com </a:t>
            </a:r>
            <a:r>
              <a:rPr lang="en-US" dirty="0">
                <a:solidFill>
                  <a:srgbClr val="FFCE03"/>
                </a:solidFill>
                <a:latin typeface="ProximaNova-Regular"/>
              </a:rPr>
              <a:t>• </a:t>
            </a:r>
            <a:r>
              <a:rPr lang="en-US" dirty="0">
                <a:solidFill>
                  <a:srgbClr val="6E6F71"/>
                </a:solidFill>
                <a:latin typeface="ProximaNova-Regular"/>
              </a:rPr>
              <a:t>p. 518.329.3275 </a:t>
            </a:r>
            <a:r>
              <a:rPr lang="en-US" dirty="0">
                <a:solidFill>
                  <a:srgbClr val="FFCE03"/>
                </a:solidFill>
                <a:latin typeface="ProximaNova-Regular"/>
              </a:rPr>
              <a:t>• </a:t>
            </a:r>
            <a:r>
              <a:rPr lang="en-US" dirty="0">
                <a:solidFill>
                  <a:srgbClr val="6E6F71"/>
                </a:solidFill>
                <a:latin typeface="ProximaNova-Regular"/>
              </a:rPr>
              <a:t>f. 518.329.3271 </a:t>
            </a:r>
            <a:r>
              <a:rPr lang="en-US" dirty="0">
                <a:solidFill>
                  <a:srgbClr val="FFCE03"/>
                </a:solidFill>
                <a:latin typeface="ProximaNova-Regular"/>
              </a:rPr>
              <a:t>• </a:t>
            </a:r>
            <a:r>
              <a:rPr lang="en-US" dirty="0">
                <a:solidFill>
                  <a:srgbClr val="6E6F71"/>
                </a:solidFill>
                <a:latin typeface="ProximaNova-Regular"/>
              </a:rPr>
              <a:t>31 County Route 7A </a:t>
            </a:r>
            <a:r>
              <a:rPr lang="en-US" dirty="0">
                <a:solidFill>
                  <a:srgbClr val="FFCE03"/>
                </a:solidFill>
                <a:latin typeface="ProximaNova-Regular"/>
              </a:rPr>
              <a:t>• </a:t>
            </a:r>
            <a:r>
              <a:rPr lang="en-US" dirty="0">
                <a:solidFill>
                  <a:srgbClr val="6E6F71"/>
                </a:solidFill>
                <a:latin typeface="ProximaNova-Regular"/>
              </a:rPr>
              <a:t>Copake, NY 12516 USA</a:t>
            </a:r>
            <a:endParaRPr lang="en-US" dirty="0"/>
          </a:p>
        </p:txBody>
      </p:sp>
      <p:sp>
        <p:nvSpPr>
          <p:cNvPr id="2" name="Title 1">
            <a:extLst>
              <a:ext uri="{FF2B5EF4-FFF2-40B4-BE49-F238E27FC236}">
                <a16:creationId xmlns:a16="http://schemas.microsoft.com/office/drawing/2014/main" id="{A84DEDB7-0A86-4DEC-966C-A59955F32230}"/>
              </a:ext>
            </a:extLst>
          </p:cNvPr>
          <p:cNvSpPr>
            <a:spLocks noGrp="1"/>
          </p:cNvSpPr>
          <p:nvPr>
            <p:ph type="title"/>
          </p:nvPr>
        </p:nvSpPr>
        <p:spPr/>
        <p:txBody>
          <a:bodyPr>
            <a:normAutofit/>
          </a:bodyPr>
          <a:lstStyle/>
          <a:p>
            <a:r>
              <a:rPr lang="en-US" sz="3700" dirty="0"/>
              <a:t>Remote Operation of </a:t>
            </a:r>
            <a:r>
              <a:rPr lang="en-US" sz="3700" dirty="0" err="1"/>
              <a:t>Hipot</a:t>
            </a:r>
            <a:r>
              <a:rPr lang="en-US" sz="3700" dirty="0"/>
              <a:t> via </a:t>
            </a:r>
            <a:r>
              <a:rPr lang="en-US" sz="3700" dirty="0" err="1"/>
              <a:t>XBee</a:t>
            </a:r>
            <a:r>
              <a:rPr lang="en-US" sz="3700" dirty="0"/>
              <a:t> Wireless Protocol</a:t>
            </a:r>
          </a:p>
        </p:txBody>
      </p:sp>
      <p:sp>
        <p:nvSpPr>
          <p:cNvPr id="3" name="Content Placeholder 2">
            <a:extLst>
              <a:ext uri="{FF2B5EF4-FFF2-40B4-BE49-F238E27FC236}">
                <a16:creationId xmlns:a16="http://schemas.microsoft.com/office/drawing/2014/main" id="{EE581952-D644-4705-962A-82F7EF253942}"/>
              </a:ext>
            </a:extLst>
          </p:cNvPr>
          <p:cNvSpPr>
            <a:spLocks noGrp="1"/>
          </p:cNvSpPr>
          <p:nvPr>
            <p:ph idx="1"/>
          </p:nvPr>
        </p:nvSpPr>
        <p:spPr>
          <a:xfrm>
            <a:off x="851846" y="1643544"/>
            <a:ext cx="10515600" cy="4351338"/>
          </a:xfrm>
        </p:spPr>
        <p:txBody>
          <a:bodyPr/>
          <a:lstStyle/>
          <a:p>
            <a:endParaRPr lang="en-US" dirty="0"/>
          </a:p>
        </p:txBody>
      </p:sp>
      <p:pic>
        <p:nvPicPr>
          <p:cNvPr id="14" name="Picture 13" descr="A screenshot of a cell phone&#10;&#10;Description generated with very high confidence">
            <a:extLst>
              <a:ext uri="{FF2B5EF4-FFF2-40B4-BE49-F238E27FC236}">
                <a16:creationId xmlns:a16="http://schemas.microsoft.com/office/drawing/2014/main" id="{8F9DCFA9-ACDC-42AE-B37C-C249987EE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88721"/>
            <a:ext cx="5072649" cy="3550855"/>
          </a:xfrm>
          <a:prstGeom prst="rect">
            <a:avLst/>
          </a:prstGeom>
        </p:spPr>
      </p:pic>
      <p:sp>
        <p:nvSpPr>
          <p:cNvPr id="16" name="Rectangle: Rounded Corners 15">
            <a:extLst>
              <a:ext uri="{FF2B5EF4-FFF2-40B4-BE49-F238E27FC236}">
                <a16:creationId xmlns:a16="http://schemas.microsoft.com/office/drawing/2014/main" id="{3199C522-D107-42E1-BD09-ED127E68C919}"/>
              </a:ext>
            </a:extLst>
          </p:cNvPr>
          <p:cNvSpPr/>
          <p:nvPr/>
        </p:nvSpPr>
        <p:spPr>
          <a:xfrm>
            <a:off x="1642815" y="2454654"/>
            <a:ext cx="769602" cy="450574"/>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Click Run Test</a:t>
            </a:r>
          </a:p>
        </p:txBody>
      </p:sp>
      <p:sp>
        <p:nvSpPr>
          <p:cNvPr id="17" name="Arrow: Down 16">
            <a:extLst>
              <a:ext uri="{FF2B5EF4-FFF2-40B4-BE49-F238E27FC236}">
                <a16:creationId xmlns:a16="http://schemas.microsoft.com/office/drawing/2014/main" id="{16924093-348E-4480-ADA6-082130CB0A27}"/>
              </a:ext>
            </a:extLst>
          </p:cNvPr>
          <p:cNvSpPr/>
          <p:nvPr/>
        </p:nvSpPr>
        <p:spPr>
          <a:xfrm>
            <a:off x="1943967" y="2910092"/>
            <a:ext cx="167299" cy="1281121"/>
          </a:xfrm>
          <a:prstGeom prst="down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E7F9477-F181-46A1-AD94-3BAB43CF501E}"/>
              </a:ext>
            </a:extLst>
          </p:cNvPr>
          <p:cNvPicPr>
            <a:picLocks noChangeAspect="1"/>
          </p:cNvPicPr>
          <p:nvPr/>
        </p:nvPicPr>
        <p:blipFill>
          <a:blip r:embed="rId4"/>
          <a:stretch>
            <a:fillRect/>
          </a:stretch>
        </p:blipFill>
        <p:spPr>
          <a:xfrm>
            <a:off x="3552246" y="1888721"/>
            <a:ext cx="5077536" cy="3554276"/>
          </a:xfrm>
          <a:prstGeom prst="rect">
            <a:avLst/>
          </a:prstGeom>
        </p:spPr>
      </p:pic>
      <p:sp>
        <p:nvSpPr>
          <p:cNvPr id="19" name="Rectangle: Rounded Corners 18">
            <a:extLst>
              <a:ext uri="{FF2B5EF4-FFF2-40B4-BE49-F238E27FC236}">
                <a16:creationId xmlns:a16="http://schemas.microsoft.com/office/drawing/2014/main" id="{5BF3B49F-D625-4871-BF66-0114ACC67329}"/>
              </a:ext>
            </a:extLst>
          </p:cNvPr>
          <p:cNvSpPr/>
          <p:nvPr/>
        </p:nvSpPr>
        <p:spPr>
          <a:xfrm>
            <a:off x="4705217" y="2801924"/>
            <a:ext cx="964424" cy="496680"/>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Choose a measurement source</a:t>
            </a:r>
          </a:p>
        </p:txBody>
      </p:sp>
      <p:sp>
        <p:nvSpPr>
          <p:cNvPr id="20" name="Arrow: Down 19">
            <a:extLst>
              <a:ext uri="{FF2B5EF4-FFF2-40B4-BE49-F238E27FC236}">
                <a16:creationId xmlns:a16="http://schemas.microsoft.com/office/drawing/2014/main" id="{3828ED16-D434-4AD4-8F3F-CE54065D27B2}"/>
              </a:ext>
            </a:extLst>
          </p:cNvPr>
          <p:cNvSpPr/>
          <p:nvPr/>
        </p:nvSpPr>
        <p:spPr>
          <a:xfrm>
            <a:off x="5252220" y="3302681"/>
            <a:ext cx="182880" cy="142014"/>
          </a:xfrm>
          <a:prstGeom prst="down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1" name="Arrow: Down 20">
            <a:extLst>
              <a:ext uri="{FF2B5EF4-FFF2-40B4-BE49-F238E27FC236}">
                <a16:creationId xmlns:a16="http://schemas.microsoft.com/office/drawing/2014/main" id="{FD027765-5CF0-4504-9BF6-704E2E52BEEB}"/>
              </a:ext>
            </a:extLst>
          </p:cNvPr>
          <p:cNvSpPr/>
          <p:nvPr/>
        </p:nvSpPr>
        <p:spPr>
          <a:xfrm>
            <a:off x="4955098" y="3302024"/>
            <a:ext cx="182880" cy="142014"/>
          </a:xfrm>
          <a:prstGeom prst="down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BC1259EF-FB0D-4E8A-8C1E-E0FFC3622B04}"/>
              </a:ext>
            </a:extLst>
          </p:cNvPr>
          <p:cNvSpPr/>
          <p:nvPr/>
        </p:nvSpPr>
        <p:spPr>
          <a:xfrm>
            <a:off x="3969839" y="4187884"/>
            <a:ext cx="2128840" cy="450574"/>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Choose a voltage and dwell time to spend at each voltage </a:t>
            </a:r>
          </a:p>
        </p:txBody>
      </p:sp>
      <p:pic>
        <p:nvPicPr>
          <p:cNvPr id="23" name="Picture 22">
            <a:extLst>
              <a:ext uri="{FF2B5EF4-FFF2-40B4-BE49-F238E27FC236}">
                <a16:creationId xmlns:a16="http://schemas.microsoft.com/office/drawing/2014/main" id="{13060B13-954E-4840-98C0-B16CBCA6E234}"/>
              </a:ext>
            </a:extLst>
          </p:cNvPr>
          <p:cNvPicPr>
            <a:picLocks noChangeAspect="1"/>
          </p:cNvPicPr>
          <p:nvPr/>
        </p:nvPicPr>
        <p:blipFill>
          <a:blip r:embed="rId5"/>
          <a:stretch>
            <a:fillRect/>
          </a:stretch>
        </p:blipFill>
        <p:spPr>
          <a:xfrm>
            <a:off x="4103055" y="4641879"/>
            <a:ext cx="176799" cy="274344"/>
          </a:xfrm>
          <a:prstGeom prst="rect">
            <a:avLst/>
          </a:prstGeom>
          <a:effectLst>
            <a:outerShdw blurRad="50800" dist="38100" dir="8100000" algn="tr" rotWithShape="0">
              <a:prstClr val="black">
                <a:alpha val="40000"/>
              </a:prstClr>
            </a:outerShdw>
          </a:effectLst>
        </p:spPr>
      </p:pic>
      <p:pic>
        <p:nvPicPr>
          <p:cNvPr id="24" name="Picture 23">
            <a:extLst>
              <a:ext uri="{FF2B5EF4-FFF2-40B4-BE49-F238E27FC236}">
                <a16:creationId xmlns:a16="http://schemas.microsoft.com/office/drawing/2014/main" id="{1237CCFF-4E52-4A4C-A542-8395EB07FF0C}"/>
              </a:ext>
            </a:extLst>
          </p:cNvPr>
          <p:cNvPicPr>
            <a:picLocks noChangeAspect="1"/>
          </p:cNvPicPr>
          <p:nvPr/>
        </p:nvPicPr>
        <p:blipFill>
          <a:blip r:embed="rId5"/>
          <a:stretch>
            <a:fillRect/>
          </a:stretch>
        </p:blipFill>
        <p:spPr>
          <a:xfrm>
            <a:off x="4522154" y="4641879"/>
            <a:ext cx="176799" cy="274344"/>
          </a:xfrm>
          <a:prstGeom prst="rect">
            <a:avLst/>
          </a:prstGeom>
          <a:effectLst>
            <a:outerShdw blurRad="50800" dist="38100" dir="8100000" algn="tr" rotWithShape="0">
              <a:prstClr val="black">
                <a:alpha val="40000"/>
              </a:prstClr>
            </a:outerShdw>
          </a:effectLst>
        </p:spPr>
      </p:pic>
      <p:pic>
        <p:nvPicPr>
          <p:cNvPr id="25" name="Picture 24">
            <a:extLst>
              <a:ext uri="{FF2B5EF4-FFF2-40B4-BE49-F238E27FC236}">
                <a16:creationId xmlns:a16="http://schemas.microsoft.com/office/drawing/2014/main" id="{81DFE09C-045A-4C07-8C90-4ECD2806F846}"/>
              </a:ext>
            </a:extLst>
          </p:cNvPr>
          <p:cNvPicPr>
            <a:picLocks noChangeAspect="1"/>
          </p:cNvPicPr>
          <p:nvPr/>
        </p:nvPicPr>
        <p:blipFill>
          <a:blip r:embed="rId5"/>
          <a:stretch>
            <a:fillRect/>
          </a:stretch>
        </p:blipFill>
        <p:spPr>
          <a:xfrm>
            <a:off x="4941253" y="4641879"/>
            <a:ext cx="176799" cy="274344"/>
          </a:xfrm>
          <a:prstGeom prst="rect">
            <a:avLst/>
          </a:prstGeom>
          <a:effectLst>
            <a:outerShdw blurRad="50800" dist="38100" dir="8100000" algn="tr" rotWithShape="0">
              <a:prstClr val="black">
                <a:alpha val="40000"/>
              </a:prstClr>
            </a:outerShdw>
          </a:effectLst>
        </p:spPr>
      </p:pic>
      <p:pic>
        <p:nvPicPr>
          <p:cNvPr id="26" name="Picture 25">
            <a:extLst>
              <a:ext uri="{FF2B5EF4-FFF2-40B4-BE49-F238E27FC236}">
                <a16:creationId xmlns:a16="http://schemas.microsoft.com/office/drawing/2014/main" id="{3087D4D7-F520-4A26-9161-81960ED3DEE5}"/>
              </a:ext>
            </a:extLst>
          </p:cNvPr>
          <p:cNvPicPr>
            <a:picLocks noChangeAspect="1"/>
          </p:cNvPicPr>
          <p:nvPr/>
        </p:nvPicPr>
        <p:blipFill>
          <a:blip r:embed="rId5"/>
          <a:stretch>
            <a:fillRect/>
          </a:stretch>
        </p:blipFill>
        <p:spPr>
          <a:xfrm>
            <a:off x="5360354" y="4641879"/>
            <a:ext cx="176799" cy="274344"/>
          </a:xfrm>
          <a:prstGeom prst="rect">
            <a:avLst/>
          </a:prstGeom>
          <a:effectLst>
            <a:outerShdw blurRad="50800" dist="38100" dir="8100000" algn="tr" rotWithShape="0">
              <a:prstClr val="black">
                <a:alpha val="40000"/>
              </a:prstClr>
            </a:outerShdw>
          </a:effectLst>
        </p:spPr>
      </p:pic>
      <p:pic>
        <p:nvPicPr>
          <p:cNvPr id="27" name="Picture 26">
            <a:extLst>
              <a:ext uri="{FF2B5EF4-FFF2-40B4-BE49-F238E27FC236}">
                <a16:creationId xmlns:a16="http://schemas.microsoft.com/office/drawing/2014/main" id="{ED845FB7-CAA4-4BFC-8CC3-78012DF77F1C}"/>
              </a:ext>
            </a:extLst>
          </p:cNvPr>
          <p:cNvPicPr>
            <a:picLocks noChangeAspect="1"/>
          </p:cNvPicPr>
          <p:nvPr/>
        </p:nvPicPr>
        <p:blipFill>
          <a:blip r:embed="rId5"/>
          <a:stretch>
            <a:fillRect/>
          </a:stretch>
        </p:blipFill>
        <p:spPr>
          <a:xfrm>
            <a:off x="5779455" y="4641879"/>
            <a:ext cx="176799" cy="274344"/>
          </a:xfrm>
          <a:prstGeom prst="rect">
            <a:avLst/>
          </a:prstGeom>
          <a:effectLst>
            <a:outerShdw blurRad="50800" dist="38100" dir="8100000" algn="tr" rotWithShape="0">
              <a:prstClr val="black">
                <a:alpha val="40000"/>
              </a:prstClr>
            </a:outerShdw>
          </a:effectLst>
        </p:spPr>
      </p:pic>
      <p:sp>
        <p:nvSpPr>
          <p:cNvPr id="28" name="Rectangle: Rounded Corners 27">
            <a:extLst>
              <a:ext uri="{FF2B5EF4-FFF2-40B4-BE49-F238E27FC236}">
                <a16:creationId xmlns:a16="http://schemas.microsoft.com/office/drawing/2014/main" id="{CCE94310-E915-44E7-9867-C04CE520852D}"/>
              </a:ext>
            </a:extLst>
          </p:cNvPr>
          <p:cNvSpPr/>
          <p:nvPr/>
        </p:nvSpPr>
        <p:spPr>
          <a:xfrm>
            <a:off x="4060226" y="1984682"/>
            <a:ext cx="1024136" cy="543688"/>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Click start to begin test</a:t>
            </a:r>
          </a:p>
        </p:txBody>
      </p:sp>
      <p:sp>
        <p:nvSpPr>
          <p:cNvPr id="29" name="Arrow: Right 28">
            <a:extLst>
              <a:ext uri="{FF2B5EF4-FFF2-40B4-BE49-F238E27FC236}">
                <a16:creationId xmlns:a16="http://schemas.microsoft.com/office/drawing/2014/main" id="{5704EA25-AF46-4BEF-98BE-DF1D6DF1880D}"/>
              </a:ext>
            </a:extLst>
          </p:cNvPr>
          <p:cNvSpPr/>
          <p:nvPr/>
        </p:nvSpPr>
        <p:spPr>
          <a:xfrm>
            <a:off x="5084362" y="2162855"/>
            <a:ext cx="364391" cy="182468"/>
          </a:xfrm>
          <a:prstGeom prst="right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0" name="Picture 29" descr="A screenshot of a cell phone&#10;&#10;Description generated with very high confidence">
            <a:extLst>
              <a:ext uri="{FF2B5EF4-FFF2-40B4-BE49-F238E27FC236}">
                <a16:creationId xmlns:a16="http://schemas.microsoft.com/office/drawing/2014/main" id="{3F93A1A1-01EF-433A-A54B-B7E1B7777F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2246" y="1886182"/>
            <a:ext cx="5104457" cy="3553394"/>
          </a:xfrm>
          <a:prstGeom prst="rect">
            <a:avLst/>
          </a:prstGeom>
        </p:spPr>
      </p:pic>
      <p:sp>
        <p:nvSpPr>
          <p:cNvPr id="4" name="Rectangle: Rounded Corners 3">
            <a:extLst>
              <a:ext uri="{FF2B5EF4-FFF2-40B4-BE49-F238E27FC236}">
                <a16:creationId xmlns:a16="http://schemas.microsoft.com/office/drawing/2014/main" id="{EB72409C-DD40-4467-94AB-948CA91797D1}"/>
              </a:ext>
            </a:extLst>
          </p:cNvPr>
          <p:cNvSpPr/>
          <p:nvPr/>
        </p:nvSpPr>
        <p:spPr>
          <a:xfrm>
            <a:off x="3888165" y="2006342"/>
            <a:ext cx="1049366" cy="536895"/>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Click Start for a second time to confirm action</a:t>
            </a:r>
          </a:p>
        </p:txBody>
      </p:sp>
      <p:sp>
        <p:nvSpPr>
          <p:cNvPr id="31" name="Arrow: Right 30">
            <a:extLst>
              <a:ext uri="{FF2B5EF4-FFF2-40B4-BE49-F238E27FC236}">
                <a16:creationId xmlns:a16="http://schemas.microsoft.com/office/drawing/2014/main" id="{8A4BC474-0952-4B04-817C-1FA5F33AE9CE}"/>
              </a:ext>
            </a:extLst>
          </p:cNvPr>
          <p:cNvSpPr/>
          <p:nvPr/>
        </p:nvSpPr>
        <p:spPr>
          <a:xfrm>
            <a:off x="4941253" y="2179651"/>
            <a:ext cx="562289" cy="165672"/>
          </a:xfrm>
          <a:prstGeom prst="right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2" name="Content Placeholder 18">
            <a:extLst>
              <a:ext uri="{FF2B5EF4-FFF2-40B4-BE49-F238E27FC236}">
                <a16:creationId xmlns:a16="http://schemas.microsoft.com/office/drawing/2014/main" id="{5CAC8280-7CF7-410C-AF7E-C5949DB69028}"/>
              </a:ext>
            </a:extLst>
          </p:cNvPr>
          <p:cNvPicPr>
            <a:picLocks noChangeAspect="1"/>
          </p:cNvPicPr>
          <p:nvPr/>
        </p:nvPicPr>
        <p:blipFill>
          <a:blip r:embed="rId7"/>
          <a:stretch>
            <a:fillRect/>
          </a:stretch>
        </p:blipFill>
        <p:spPr>
          <a:xfrm>
            <a:off x="6308442" y="1888059"/>
            <a:ext cx="5078408" cy="3550854"/>
          </a:xfrm>
          <a:prstGeom prst="rect">
            <a:avLst/>
          </a:prstGeom>
        </p:spPr>
      </p:pic>
      <p:sp>
        <p:nvSpPr>
          <p:cNvPr id="33" name="Rectangle: Rounded Corners 32">
            <a:extLst>
              <a:ext uri="{FF2B5EF4-FFF2-40B4-BE49-F238E27FC236}">
                <a16:creationId xmlns:a16="http://schemas.microsoft.com/office/drawing/2014/main" id="{B6859E8B-AD5F-4EA9-9D16-904AE294C7C6}"/>
              </a:ext>
            </a:extLst>
          </p:cNvPr>
          <p:cNvSpPr/>
          <p:nvPr/>
        </p:nvSpPr>
        <p:spPr>
          <a:xfrm>
            <a:off x="6631904" y="4427057"/>
            <a:ext cx="765330" cy="385769"/>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Live test data</a:t>
            </a:r>
          </a:p>
        </p:txBody>
      </p:sp>
      <p:sp>
        <p:nvSpPr>
          <p:cNvPr id="34" name="Arrow: Up 33">
            <a:extLst>
              <a:ext uri="{FF2B5EF4-FFF2-40B4-BE49-F238E27FC236}">
                <a16:creationId xmlns:a16="http://schemas.microsoft.com/office/drawing/2014/main" id="{28517148-51BE-45F5-944F-B0DFBAA7261E}"/>
              </a:ext>
            </a:extLst>
          </p:cNvPr>
          <p:cNvSpPr/>
          <p:nvPr/>
        </p:nvSpPr>
        <p:spPr>
          <a:xfrm>
            <a:off x="6936879" y="3306011"/>
            <a:ext cx="157419" cy="1121046"/>
          </a:xfrm>
          <a:prstGeom prst="up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4BA202BE-D96D-4C2E-885B-37FA358AAEDB}"/>
              </a:ext>
            </a:extLst>
          </p:cNvPr>
          <p:cNvSpPr/>
          <p:nvPr/>
        </p:nvSpPr>
        <p:spPr>
          <a:xfrm>
            <a:off x="6362380" y="2164124"/>
            <a:ext cx="2496304" cy="1140010"/>
          </a:xfrm>
          <a:prstGeom prst="roundRect">
            <a:avLst/>
          </a:prstGeom>
          <a:noFill/>
          <a:ln w="19050" cap="flat" cmpd="sng" algn="ctr">
            <a:solidFill>
              <a:schemeClr val="dk1"/>
            </a:solidFill>
            <a:prstDash val="solid"/>
            <a:round/>
            <a:headEnd type="none" w="med" len="med"/>
            <a:tailEnd type="none" w="med" len="med"/>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
        <p:nvSpPr>
          <p:cNvPr id="36" name="Arrow: Up 35">
            <a:extLst>
              <a:ext uri="{FF2B5EF4-FFF2-40B4-BE49-F238E27FC236}">
                <a16:creationId xmlns:a16="http://schemas.microsoft.com/office/drawing/2014/main" id="{314CC5BF-7548-45A7-842C-CFB3ECAE1AF5}"/>
              </a:ext>
            </a:extLst>
          </p:cNvPr>
          <p:cNvSpPr/>
          <p:nvPr/>
        </p:nvSpPr>
        <p:spPr>
          <a:xfrm>
            <a:off x="8203172" y="4033553"/>
            <a:ext cx="127833" cy="391305"/>
          </a:xfrm>
          <a:prstGeom prst="up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286B0EE6-E911-4FCB-8460-21C5735BA309}"/>
              </a:ext>
            </a:extLst>
          </p:cNvPr>
          <p:cNvSpPr/>
          <p:nvPr/>
        </p:nvSpPr>
        <p:spPr>
          <a:xfrm>
            <a:off x="7779674" y="4432405"/>
            <a:ext cx="977588" cy="385769"/>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Test data from each step</a:t>
            </a:r>
          </a:p>
        </p:txBody>
      </p:sp>
      <p:sp>
        <p:nvSpPr>
          <p:cNvPr id="39" name="Rectangle: Rounded Corners 38">
            <a:extLst>
              <a:ext uri="{FF2B5EF4-FFF2-40B4-BE49-F238E27FC236}">
                <a16:creationId xmlns:a16="http://schemas.microsoft.com/office/drawing/2014/main" id="{EA03946A-8568-4EA1-AE56-2815FB417D86}"/>
              </a:ext>
            </a:extLst>
          </p:cNvPr>
          <p:cNvSpPr/>
          <p:nvPr/>
        </p:nvSpPr>
        <p:spPr>
          <a:xfrm>
            <a:off x="6361262" y="3374819"/>
            <a:ext cx="2497422" cy="658734"/>
          </a:xfrm>
          <a:prstGeom prst="roundRect">
            <a:avLst/>
          </a:prstGeom>
          <a:noFill/>
          <a:ln w="19050" cap="flat" cmpd="sng" algn="ctr">
            <a:solidFill>
              <a:schemeClr val="dk1"/>
            </a:solidFill>
            <a:prstDash val="solid"/>
            <a:round/>
            <a:headEnd type="none" w="med" len="med"/>
            <a:tailEnd type="none" w="med" len="med"/>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2D4BF909-03F6-4AE9-8F73-4A8783446290}"/>
              </a:ext>
            </a:extLst>
          </p:cNvPr>
          <p:cNvSpPr/>
          <p:nvPr/>
        </p:nvSpPr>
        <p:spPr>
          <a:xfrm>
            <a:off x="8943083" y="2346592"/>
            <a:ext cx="2329394" cy="1686961"/>
          </a:xfrm>
          <a:prstGeom prst="roundRect">
            <a:avLst/>
          </a:prstGeom>
          <a:noFill/>
          <a:ln w="19050" cap="flat" cmpd="sng" algn="ctr">
            <a:solidFill>
              <a:schemeClr val="dk1"/>
            </a:solidFill>
            <a:prstDash val="solid"/>
            <a:round/>
            <a:headEnd type="none" w="med" len="med"/>
            <a:tailEnd type="none" w="med" len="med"/>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8A15D463-8554-4A92-BF18-392FB200DD83}"/>
              </a:ext>
            </a:extLst>
          </p:cNvPr>
          <p:cNvSpPr/>
          <p:nvPr/>
        </p:nvSpPr>
        <p:spPr>
          <a:xfrm>
            <a:off x="7569680" y="2585442"/>
            <a:ext cx="994587" cy="479349"/>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Graph for analysis of TD, V, I, and Time</a:t>
            </a:r>
          </a:p>
        </p:txBody>
      </p:sp>
      <p:sp>
        <p:nvSpPr>
          <p:cNvPr id="42" name="Arrow: Right 41">
            <a:extLst>
              <a:ext uri="{FF2B5EF4-FFF2-40B4-BE49-F238E27FC236}">
                <a16:creationId xmlns:a16="http://schemas.microsoft.com/office/drawing/2014/main" id="{F87797E9-5426-41AF-87F1-89C4527D52BD}"/>
              </a:ext>
            </a:extLst>
          </p:cNvPr>
          <p:cNvSpPr/>
          <p:nvPr/>
        </p:nvSpPr>
        <p:spPr>
          <a:xfrm>
            <a:off x="8569436" y="2734129"/>
            <a:ext cx="376515" cy="137787"/>
          </a:xfrm>
          <a:prstGeom prst="right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0AF5DB1C-41E6-4573-96D2-535FEA671CB3}"/>
              </a:ext>
            </a:extLst>
          </p:cNvPr>
          <p:cNvSpPr/>
          <p:nvPr/>
        </p:nvSpPr>
        <p:spPr>
          <a:xfrm>
            <a:off x="8943083" y="4174435"/>
            <a:ext cx="2443767" cy="1264478"/>
          </a:xfrm>
          <a:prstGeom prst="roundRect">
            <a:avLst/>
          </a:prstGeom>
          <a:noFill/>
          <a:ln w="19050" cap="flat" cmpd="sng" algn="ctr">
            <a:solidFill>
              <a:schemeClr val="dk1"/>
            </a:solidFill>
            <a:prstDash val="solid"/>
            <a:round/>
            <a:headEnd type="none" w="med" len="med"/>
            <a:tailEnd type="none" w="med" len="med"/>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C68A455B-4E26-461A-958F-AB1C12F8838A}"/>
              </a:ext>
            </a:extLst>
          </p:cNvPr>
          <p:cNvSpPr/>
          <p:nvPr/>
        </p:nvSpPr>
        <p:spPr>
          <a:xfrm>
            <a:off x="6815715" y="4905618"/>
            <a:ext cx="1713575" cy="385769"/>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Add identifying information about the system under test</a:t>
            </a:r>
          </a:p>
        </p:txBody>
      </p:sp>
      <p:pic>
        <p:nvPicPr>
          <p:cNvPr id="45" name="Picture 44">
            <a:extLst>
              <a:ext uri="{FF2B5EF4-FFF2-40B4-BE49-F238E27FC236}">
                <a16:creationId xmlns:a16="http://schemas.microsoft.com/office/drawing/2014/main" id="{A578B917-0B4B-4F61-AEC8-AA6EC5F724CC}"/>
              </a:ext>
            </a:extLst>
          </p:cNvPr>
          <p:cNvPicPr>
            <a:picLocks noChangeAspect="1"/>
          </p:cNvPicPr>
          <p:nvPr/>
        </p:nvPicPr>
        <p:blipFill>
          <a:blip r:embed="rId8"/>
          <a:stretch>
            <a:fillRect/>
          </a:stretch>
        </p:blipFill>
        <p:spPr>
          <a:xfrm>
            <a:off x="8458673" y="4988323"/>
            <a:ext cx="499915" cy="280440"/>
          </a:xfrm>
          <a:prstGeom prst="rect">
            <a:avLst/>
          </a:prstGeom>
        </p:spPr>
      </p:pic>
      <p:sp>
        <p:nvSpPr>
          <p:cNvPr id="48" name="Arrow: Right 47">
            <a:extLst>
              <a:ext uri="{FF2B5EF4-FFF2-40B4-BE49-F238E27FC236}">
                <a16:creationId xmlns:a16="http://schemas.microsoft.com/office/drawing/2014/main" id="{4F6356FB-596D-4F05-9E80-2D67DABFA1EC}"/>
              </a:ext>
            </a:extLst>
          </p:cNvPr>
          <p:cNvSpPr/>
          <p:nvPr/>
        </p:nvSpPr>
        <p:spPr>
          <a:xfrm rot="2372965">
            <a:off x="3189003" y="4480949"/>
            <a:ext cx="562289" cy="165672"/>
          </a:xfrm>
          <a:prstGeom prst="right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2A76F069-F5E0-4EFB-BAF1-03CA1899945D}"/>
              </a:ext>
            </a:extLst>
          </p:cNvPr>
          <p:cNvSpPr/>
          <p:nvPr/>
        </p:nvSpPr>
        <p:spPr>
          <a:xfrm>
            <a:off x="1983914" y="4147229"/>
            <a:ext cx="1313203" cy="536895"/>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Choose waveform:</a:t>
            </a:r>
          </a:p>
          <a:p>
            <a:pPr algn="ctr"/>
            <a:r>
              <a:rPr lang="en-US" sz="1000" dirty="0"/>
              <a:t>+ DC, - DC, sinewave or </a:t>
            </a:r>
            <a:r>
              <a:rPr lang="en-US" sz="1000" dirty="0" err="1"/>
              <a:t>squarewave</a:t>
            </a:r>
            <a:endParaRPr lang="en-US" sz="1000" dirty="0"/>
          </a:p>
        </p:txBody>
      </p:sp>
      <p:sp>
        <p:nvSpPr>
          <p:cNvPr id="51" name="Arrow: Right 50">
            <a:extLst>
              <a:ext uri="{FF2B5EF4-FFF2-40B4-BE49-F238E27FC236}">
                <a16:creationId xmlns:a16="http://schemas.microsoft.com/office/drawing/2014/main" id="{79320356-F2F7-41D5-A2FD-4CE04E48AE2F}"/>
              </a:ext>
            </a:extLst>
          </p:cNvPr>
          <p:cNvSpPr/>
          <p:nvPr/>
        </p:nvSpPr>
        <p:spPr>
          <a:xfrm rot="20301126">
            <a:off x="3244180" y="4971566"/>
            <a:ext cx="562289" cy="165672"/>
          </a:xfrm>
          <a:prstGeom prst="right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FF7A0CE9-4EE3-4FAA-8AC2-6152F8350E77}"/>
              </a:ext>
            </a:extLst>
          </p:cNvPr>
          <p:cNvSpPr/>
          <p:nvPr/>
        </p:nvSpPr>
        <p:spPr>
          <a:xfrm>
            <a:off x="1983914" y="4723902"/>
            <a:ext cx="1313203" cy="785344"/>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Click this box to toggle between RMS and Peak metering, metering in RMS if checked</a:t>
            </a:r>
          </a:p>
        </p:txBody>
      </p:sp>
    </p:spTree>
    <p:extLst>
      <p:ext uri="{BB962C8B-B14F-4D97-AF65-F5344CB8AC3E}">
        <p14:creationId xmlns:p14="http://schemas.microsoft.com/office/powerpoint/2010/main" val="19812872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42"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9"/>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0"/>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1"/>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2"/>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23"/>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24"/>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25"/>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26"/>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27"/>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28"/>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9"/>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49"/>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48"/>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52"/>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51"/>
                                        </p:tgtEl>
                                        <p:attrNameLst>
                                          <p:attrName>style.visibility</p:attrName>
                                        </p:attrNameLst>
                                      </p:cBhvr>
                                      <p:to>
                                        <p:strVal val="hidden"/>
                                      </p:to>
                                    </p:set>
                                  </p:childTnLst>
                                </p:cTn>
                              </p:par>
                            </p:childTnLst>
                          </p:cTn>
                        </p:par>
                        <p:par>
                          <p:cTn id="87" fill="hold">
                            <p:stCondLst>
                              <p:cond delay="0"/>
                            </p:stCondLst>
                            <p:childTnLst>
                              <p:par>
                                <p:cTn id="88" presetID="42" presetClass="entr" presetSubtype="0" fill="hold"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1000"/>
                                        <p:tgtEl>
                                          <p:spTgt spid="30"/>
                                        </p:tgtEl>
                                      </p:cBhvr>
                                    </p:animEffect>
                                    <p:anim calcmode="lin" valueType="num">
                                      <p:cBhvr>
                                        <p:cTn id="91" dur="1000" fill="hold"/>
                                        <p:tgtEl>
                                          <p:spTgt spid="30"/>
                                        </p:tgtEl>
                                        <p:attrNameLst>
                                          <p:attrName>ppt_x</p:attrName>
                                        </p:attrNameLst>
                                      </p:cBhvr>
                                      <p:tavLst>
                                        <p:tav tm="0">
                                          <p:val>
                                            <p:strVal val="#ppt_x"/>
                                          </p:val>
                                        </p:tav>
                                        <p:tav tm="100000">
                                          <p:val>
                                            <p:strVal val="#ppt_x"/>
                                          </p:val>
                                        </p:tav>
                                      </p:tavLst>
                                    </p:anim>
                                    <p:anim calcmode="lin" valueType="num">
                                      <p:cBhvr>
                                        <p:cTn id="92" dur="1000" fill="hold"/>
                                        <p:tgtEl>
                                          <p:spTgt spid="30"/>
                                        </p:tgtEl>
                                        <p:attrNameLst>
                                          <p:attrName>ppt_y</p:attrName>
                                        </p:attrNameLst>
                                      </p:cBhvr>
                                      <p:tavLst>
                                        <p:tav tm="0">
                                          <p:val>
                                            <p:strVal val="#ppt_y+.1"/>
                                          </p:val>
                                        </p:tav>
                                        <p:tav tm="100000">
                                          <p:val>
                                            <p:strVal val="#ppt_y"/>
                                          </p:val>
                                        </p:tav>
                                      </p:tavLst>
                                    </p:anim>
                                  </p:childTnLst>
                                </p:cTn>
                              </p:par>
                            </p:childTnLst>
                          </p:cTn>
                        </p:par>
                        <p:par>
                          <p:cTn id="93" fill="hold">
                            <p:stCondLst>
                              <p:cond delay="1000"/>
                            </p:stCondLst>
                            <p:childTnLst>
                              <p:par>
                                <p:cTn id="94" presetID="1" presetClass="entr" presetSubtype="0" fill="hold" grpId="0" nodeType="afterEffect">
                                  <p:stCondLst>
                                    <p:cond delay="0"/>
                                  </p:stCondLst>
                                  <p:childTnLst>
                                    <p:set>
                                      <p:cBhvr>
                                        <p:cTn id="95" dur="1" fill="hold">
                                          <p:stCondLst>
                                            <p:cond delay="0"/>
                                          </p:stCondLst>
                                        </p:cTn>
                                        <p:tgtEl>
                                          <p:spTgt spid="4"/>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31"/>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4"/>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31"/>
                                        </p:tgtEl>
                                        <p:attrNameLst>
                                          <p:attrName>style.visibility</p:attrName>
                                        </p:attrNameLst>
                                      </p:cBhvr>
                                      <p:to>
                                        <p:strVal val="hidden"/>
                                      </p:to>
                                    </p:set>
                                  </p:childTnLst>
                                </p:cTn>
                              </p:par>
                            </p:childTnLst>
                          </p:cTn>
                        </p:par>
                        <p:par>
                          <p:cTn id="104" fill="hold">
                            <p:stCondLst>
                              <p:cond delay="0"/>
                            </p:stCondLst>
                            <p:childTnLst>
                              <p:par>
                                <p:cTn id="105" presetID="42" presetClass="entr" presetSubtype="0" fill="hold" nodeType="after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1000"/>
                                        <p:tgtEl>
                                          <p:spTgt spid="32"/>
                                        </p:tgtEl>
                                      </p:cBhvr>
                                    </p:animEffect>
                                    <p:anim calcmode="lin" valueType="num">
                                      <p:cBhvr>
                                        <p:cTn id="108" dur="1000" fill="hold"/>
                                        <p:tgtEl>
                                          <p:spTgt spid="32"/>
                                        </p:tgtEl>
                                        <p:attrNameLst>
                                          <p:attrName>ppt_x</p:attrName>
                                        </p:attrNameLst>
                                      </p:cBhvr>
                                      <p:tavLst>
                                        <p:tav tm="0">
                                          <p:val>
                                            <p:strVal val="#ppt_x"/>
                                          </p:val>
                                        </p:tav>
                                        <p:tav tm="100000">
                                          <p:val>
                                            <p:strVal val="#ppt_x"/>
                                          </p:val>
                                        </p:tav>
                                      </p:tavLst>
                                    </p:anim>
                                    <p:anim calcmode="lin" valueType="num">
                                      <p:cBhvr>
                                        <p:cTn id="109" dur="1000" fill="hold"/>
                                        <p:tgtEl>
                                          <p:spTgt spid="32"/>
                                        </p:tgtEl>
                                        <p:attrNameLst>
                                          <p:attrName>ppt_y</p:attrName>
                                        </p:attrNameLst>
                                      </p:cBhvr>
                                      <p:tavLst>
                                        <p:tav tm="0">
                                          <p:val>
                                            <p:strVal val="#ppt_y+.1"/>
                                          </p:val>
                                        </p:tav>
                                        <p:tav tm="100000">
                                          <p:val>
                                            <p:strVal val="#ppt_y"/>
                                          </p:val>
                                        </p:tav>
                                      </p:tavLst>
                                    </p:anim>
                                  </p:childTnLst>
                                </p:cTn>
                              </p:par>
                            </p:childTnLst>
                          </p:cTn>
                        </p:par>
                        <p:par>
                          <p:cTn id="110" fill="hold">
                            <p:stCondLst>
                              <p:cond delay="1000"/>
                            </p:stCondLst>
                            <p:childTnLst>
                              <p:par>
                                <p:cTn id="111" presetID="1" presetClass="entr" presetSubtype="0" fill="hold" grpId="0" nodeType="afterEffect">
                                  <p:stCondLst>
                                    <p:cond delay="0"/>
                                  </p:stCondLst>
                                  <p:childTnLst>
                                    <p:set>
                                      <p:cBhvr>
                                        <p:cTn id="112" dur="1" fill="hold">
                                          <p:stCondLst>
                                            <p:cond delay="0"/>
                                          </p:stCondLst>
                                        </p:cTn>
                                        <p:tgtEl>
                                          <p:spTgt spid="33"/>
                                        </p:tgtEl>
                                        <p:attrNameLst>
                                          <p:attrName>style.visibility</p:attrName>
                                        </p:attrNameLst>
                                      </p:cBhvr>
                                      <p:to>
                                        <p:strVal val="visible"/>
                                      </p:to>
                                    </p:set>
                                  </p:childTnLst>
                                </p:cTn>
                              </p:par>
                            </p:childTnLst>
                          </p:cTn>
                        </p:par>
                        <p:par>
                          <p:cTn id="113" fill="hold">
                            <p:stCondLst>
                              <p:cond delay="1000"/>
                            </p:stCondLst>
                            <p:childTnLst>
                              <p:par>
                                <p:cTn id="114" presetID="1" presetClass="entr" presetSubtype="0" fill="hold" grpId="0" nodeType="afterEffect">
                                  <p:stCondLst>
                                    <p:cond delay="0"/>
                                  </p:stCondLst>
                                  <p:childTnLst>
                                    <p:set>
                                      <p:cBhvr>
                                        <p:cTn id="115" dur="1" fill="hold">
                                          <p:stCondLst>
                                            <p:cond delay="0"/>
                                          </p:stCondLst>
                                        </p:cTn>
                                        <p:tgtEl>
                                          <p:spTgt spid="34"/>
                                        </p:tgtEl>
                                        <p:attrNameLst>
                                          <p:attrName>style.visibility</p:attrName>
                                        </p:attrNameLst>
                                      </p:cBhvr>
                                      <p:to>
                                        <p:strVal val="visible"/>
                                      </p:to>
                                    </p:set>
                                  </p:childTnLst>
                                </p:cTn>
                              </p:par>
                            </p:childTnLst>
                          </p:cTn>
                        </p:par>
                        <p:par>
                          <p:cTn id="116" fill="hold">
                            <p:stCondLst>
                              <p:cond delay="1000"/>
                            </p:stCondLst>
                            <p:childTnLst>
                              <p:par>
                                <p:cTn id="117" presetID="1" presetClass="entr" presetSubtype="0"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38"/>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39"/>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1"/>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40"/>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42"/>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44"/>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45"/>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19" grpId="1" animBg="1"/>
      <p:bldP spid="20" grpId="0" animBg="1"/>
      <p:bldP spid="20" grpId="1" animBg="1"/>
      <p:bldP spid="21" grpId="0" animBg="1"/>
      <p:bldP spid="21" grpId="1" animBg="1"/>
      <p:bldP spid="22" grpId="0" animBg="1"/>
      <p:bldP spid="22" grpId="1" animBg="1"/>
      <p:bldP spid="28" grpId="0" animBg="1"/>
      <p:bldP spid="28" grpId="1" animBg="1"/>
      <p:bldP spid="29" grpId="0" animBg="1"/>
      <p:bldP spid="29" grpId="1" animBg="1"/>
      <p:bldP spid="4" grpId="0" animBg="1"/>
      <p:bldP spid="4" grpId="1" animBg="1"/>
      <p:bldP spid="31" grpId="0" animBg="1"/>
      <p:bldP spid="31" grpId="1" animBg="1"/>
      <p:bldP spid="33" grpId="0" animBg="1"/>
      <p:bldP spid="34" grpId="0" animBg="1"/>
      <p:bldP spid="35" grpId="0" animBg="1"/>
      <p:bldP spid="36" grpId="0" animBg="1"/>
      <p:bldP spid="38" grpId="0" animBg="1"/>
      <p:bldP spid="39" grpId="0" animBg="1"/>
      <p:bldP spid="40" grpId="0" animBg="1"/>
      <p:bldP spid="41" grpId="0" animBg="1"/>
      <p:bldP spid="42" grpId="0" animBg="1"/>
      <p:bldP spid="43" grpId="0" animBg="1"/>
      <p:bldP spid="44" grpId="0" animBg="1"/>
      <p:bldP spid="48" grpId="0" animBg="1"/>
      <p:bldP spid="48" grpId="1" animBg="1"/>
      <p:bldP spid="49" grpId="0" animBg="1"/>
      <p:bldP spid="49" grpId="1" animBg="1"/>
      <p:bldP spid="51" grpId="0" animBg="1"/>
      <p:bldP spid="51" grpId="1" animBg="1"/>
      <p:bldP spid="52" grpId="0" animBg="1"/>
      <p:bldP spid="5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CE07"/>
            </a:gs>
            <a:gs pos="100000">
              <a:schemeClr val="bg1"/>
            </a:gs>
            <a:gs pos="100000">
              <a:schemeClr val="accent1">
                <a:lumMod val="45000"/>
                <a:lumOff val="55000"/>
              </a:schemeClr>
            </a:gs>
            <a:gs pos="34000">
              <a:schemeClr val="bg1"/>
            </a:gs>
          </a:gsLst>
          <a:lin ang="5400000" scaled="1"/>
          <a:tileRect/>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C457B0-4B78-4FA7-A5FA-C32002BDC63E}"/>
              </a:ext>
            </a:extLst>
          </p:cNvPr>
          <p:cNvCxnSpPr>
            <a:cxnSpLocks/>
          </p:cNvCxnSpPr>
          <p:nvPr/>
        </p:nvCxnSpPr>
        <p:spPr>
          <a:xfrm>
            <a:off x="0" y="6147227"/>
            <a:ext cx="12192000" cy="0"/>
          </a:xfrm>
          <a:prstGeom prst="line">
            <a:avLst/>
          </a:prstGeom>
          <a:ln w="114300">
            <a:solidFill>
              <a:srgbClr val="FDCE07"/>
            </a:solidFill>
          </a:ln>
        </p:spPr>
        <p:style>
          <a:lnRef idx="3">
            <a:schemeClr val="accent4"/>
          </a:lnRef>
          <a:fillRef idx="0">
            <a:schemeClr val="accent4"/>
          </a:fillRef>
          <a:effectRef idx="2">
            <a:schemeClr val="accent4"/>
          </a:effectRef>
          <a:fontRef idx="minor">
            <a:schemeClr val="tx1"/>
          </a:fontRef>
        </p:style>
      </p:cxnSp>
      <p:pic>
        <p:nvPicPr>
          <p:cNvPr id="9" name="Picture 8" descr="A picture containing indoor, wall&#10;&#10;Description generated with high confidence">
            <a:extLst>
              <a:ext uri="{FF2B5EF4-FFF2-40B4-BE49-F238E27FC236}">
                <a16:creationId xmlns:a16="http://schemas.microsoft.com/office/drawing/2014/main" id="{838D97D8-5271-4526-93C9-C18948365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81" y="5621812"/>
            <a:ext cx="986246" cy="404246"/>
          </a:xfrm>
          <a:prstGeom prst="rect">
            <a:avLst/>
          </a:prstGeom>
        </p:spPr>
      </p:pic>
      <p:sp>
        <p:nvSpPr>
          <p:cNvPr id="10" name="TextBox 9">
            <a:extLst>
              <a:ext uri="{FF2B5EF4-FFF2-40B4-BE49-F238E27FC236}">
                <a16:creationId xmlns:a16="http://schemas.microsoft.com/office/drawing/2014/main" id="{3B4878D5-A649-41CF-AFC1-CD51E3B8811D}"/>
              </a:ext>
            </a:extLst>
          </p:cNvPr>
          <p:cNvSpPr txBox="1"/>
          <p:nvPr/>
        </p:nvSpPr>
        <p:spPr>
          <a:xfrm>
            <a:off x="1636616" y="5661591"/>
            <a:ext cx="1539204" cy="369332"/>
          </a:xfrm>
          <a:prstGeom prst="rect">
            <a:avLst/>
          </a:prstGeom>
          <a:noFill/>
        </p:spPr>
        <p:txBody>
          <a:bodyPr wrap="none" rtlCol="0">
            <a:spAutoFit/>
          </a:bodyPr>
          <a:lstStyle/>
          <a:p>
            <a:r>
              <a:rPr lang="en-US" i="1" dirty="0">
                <a:solidFill>
                  <a:srgbClr val="696B6D"/>
                </a:solidFill>
                <a:latin typeface="ProximaNova-Bold"/>
              </a:rPr>
              <a:t>ISO 9001 2015</a:t>
            </a:r>
            <a:endParaRPr lang="en-US" i="1" dirty="0">
              <a:latin typeface="ProximaNova-Bold"/>
            </a:endParaRPr>
          </a:p>
        </p:txBody>
      </p:sp>
      <p:sp>
        <p:nvSpPr>
          <p:cNvPr id="11" name="TextBox 10">
            <a:extLst>
              <a:ext uri="{FF2B5EF4-FFF2-40B4-BE49-F238E27FC236}">
                <a16:creationId xmlns:a16="http://schemas.microsoft.com/office/drawing/2014/main" id="{B0E18386-F6F2-44C8-9CA8-FCBCCA351560}"/>
              </a:ext>
            </a:extLst>
          </p:cNvPr>
          <p:cNvSpPr txBox="1"/>
          <p:nvPr/>
        </p:nvSpPr>
        <p:spPr>
          <a:xfrm>
            <a:off x="3815059" y="5656727"/>
            <a:ext cx="5043625" cy="369332"/>
          </a:xfrm>
          <a:prstGeom prst="rect">
            <a:avLst/>
          </a:prstGeom>
          <a:noFill/>
        </p:spPr>
        <p:txBody>
          <a:bodyPr wrap="none" rtlCol="0">
            <a:spAutoFit/>
          </a:bodyPr>
          <a:lstStyle/>
          <a:p>
            <a:r>
              <a:rPr lang="en-US" i="1" dirty="0">
                <a:solidFill>
                  <a:srgbClr val="6E6F71"/>
                </a:solidFill>
                <a:latin typeface="ProximaNova-RegularIt"/>
              </a:rPr>
              <a:t>The World’s Source for High Voltage Test Equipment</a:t>
            </a:r>
            <a:endParaRPr lang="en-US" i="1" dirty="0"/>
          </a:p>
        </p:txBody>
      </p:sp>
      <p:sp>
        <p:nvSpPr>
          <p:cNvPr id="12" name="TextBox 11">
            <a:extLst>
              <a:ext uri="{FF2B5EF4-FFF2-40B4-BE49-F238E27FC236}">
                <a16:creationId xmlns:a16="http://schemas.microsoft.com/office/drawing/2014/main" id="{95480AA9-4BAA-4758-A1C6-547BCE614B9A}"/>
              </a:ext>
            </a:extLst>
          </p:cNvPr>
          <p:cNvSpPr txBox="1"/>
          <p:nvPr/>
        </p:nvSpPr>
        <p:spPr>
          <a:xfrm>
            <a:off x="9300754" y="5656727"/>
            <a:ext cx="2236510" cy="369332"/>
          </a:xfrm>
          <a:prstGeom prst="rect">
            <a:avLst/>
          </a:prstGeom>
          <a:noFill/>
        </p:spPr>
        <p:txBody>
          <a:bodyPr wrap="none" rtlCol="0">
            <a:spAutoFit/>
          </a:bodyPr>
          <a:lstStyle/>
          <a:p>
            <a:r>
              <a:rPr lang="en-US" b="1" i="1" dirty="0">
                <a:solidFill>
                  <a:srgbClr val="696B6D"/>
                </a:solidFill>
                <a:latin typeface="ArialNarrow-BoldItalic"/>
              </a:rPr>
              <a:t>MADE IN THE USA</a:t>
            </a:r>
            <a:endParaRPr lang="en-US" dirty="0"/>
          </a:p>
        </p:txBody>
      </p:sp>
      <p:sp>
        <p:nvSpPr>
          <p:cNvPr id="13" name="TextBox 12">
            <a:extLst>
              <a:ext uri="{FF2B5EF4-FFF2-40B4-BE49-F238E27FC236}">
                <a16:creationId xmlns:a16="http://schemas.microsoft.com/office/drawing/2014/main" id="{D0AA37C7-49BF-4EC4-A2F1-B94ECD967CCD}"/>
              </a:ext>
            </a:extLst>
          </p:cNvPr>
          <p:cNvSpPr txBox="1"/>
          <p:nvPr/>
        </p:nvSpPr>
        <p:spPr>
          <a:xfrm>
            <a:off x="661081" y="6265601"/>
            <a:ext cx="10876183" cy="369332"/>
          </a:xfrm>
          <a:prstGeom prst="rect">
            <a:avLst/>
          </a:prstGeom>
          <a:noFill/>
        </p:spPr>
        <p:txBody>
          <a:bodyPr wrap="none" rtlCol="0">
            <a:spAutoFit/>
          </a:bodyPr>
          <a:lstStyle/>
          <a:p>
            <a:r>
              <a:rPr lang="en-US" b="1" dirty="0">
                <a:solidFill>
                  <a:srgbClr val="6E6F71"/>
                </a:solidFill>
                <a:latin typeface="ProximaNova-Bold"/>
              </a:rPr>
              <a:t>High Voltage, Inc. </a:t>
            </a:r>
            <a:r>
              <a:rPr lang="en-US" dirty="0">
                <a:solidFill>
                  <a:srgbClr val="FFCE03"/>
                </a:solidFill>
                <a:latin typeface="ProximaNova-Regular"/>
              </a:rPr>
              <a:t>• </a:t>
            </a:r>
            <a:r>
              <a:rPr lang="en-US" dirty="0">
                <a:solidFill>
                  <a:srgbClr val="6E6F71"/>
                </a:solidFill>
                <a:latin typeface="ProximaNova-Regular"/>
              </a:rPr>
              <a:t>hvinc.com </a:t>
            </a:r>
            <a:r>
              <a:rPr lang="en-US" dirty="0">
                <a:solidFill>
                  <a:srgbClr val="FFCE03"/>
                </a:solidFill>
                <a:latin typeface="ProximaNova-Regular"/>
              </a:rPr>
              <a:t>• </a:t>
            </a:r>
            <a:r>
              <a:rPr lang="en-US" dirty="0">
                <a:solidFill>
                  <a:srgbClr val="6E6F71"/>
                </a:solidFill>
                <a:latin typeface="ProximaNova-Regular"/>
              </a:rPr>
              <a:t>p. 518.329.3275 </a:t>
            </a:r>
            <a:r>
              <a:rPr lang="en-US" dirty="0">
                <a:solidFill>
                  <a:srgbClr val="FFCE03"/>
                </a:solidFill>
                <a:latin typeface="ProximaNova-Regular"/>
              </a:rPr>
              <a:t>• </a:t>
            </a:r>
            <a:r>
              <a:rPr lang="en-US" dirty="0">
                <a:solidFill>
                  <a:srgbClr val="6E6F71"/>
                </a:solidFill>
                <a:latin typeface="ProximaNova-Regular"/>
              </a:rPr>
              <a:t>f. 518.329.3271 </a:t>
            </a:r>
            <a:r>
              <a:rPr lang="en-US" dirty="0">
                <a:solidFill>
                  <a:srgbClr val="FFCE03"/>
                </a:solidFill>
                <a:latin typeface="ProximaNova-Regular"/>
              </a:rPr>
              <a:t>• </a:t>
            </a:r>
            <a:r>
              <a:rPr lang="en-US" dirty="0">
                <a:solidFill>
                  <a:srgbClr val="6E6F71"/>
                </a:solidFill>
                <a:latin typeface="ProximaNova-Regular"/>
              </a:rPr>
              <a:t>31 County Route 7A </a:t>
            </a:r>
            <a:r>
              <a:rPr lang="en-US" dirty="0">
                <a:solidFill>
                  <a:srgbClr val="FFCE03"/>
                </a:solidFill>
                <a:latin typeface="ProximaNova-Regular"/>
              </a:rPr>
              <a:t>• </a:t>
            </a:r>
            <a:r>
              <a:rPr lang="en-US" dirty="0">
                <a:solidFill>
                  <a:srgbClr val="6E6F71"/>
                </a:solidFill>
                <a:latin typeface="ProximaNova-Regular"/>
              </a:rPr>
              <a:t>Copake, NY 12516 USA</a:t>
            </a:r>
            <a:endParaRPr lang="en-US" dirty="0"/>
          </a:p>
        </p:txBody>
      </p:sp>
      <p:sp>
        <p:nvSpPr>
          <p:cNvPr id="4" name="Title 3">
            <a:extLst>
              <a:ext uri="{FF2B5EF4-FFF2-40B4-BE49-F238E27FC236}">
                <a16:creationId xmlns:a16="http://schemas.microsoft.com/office/drawing/2014/main" id="{7FE6B64C-658B-4710-86ED-34051D402935}"/>
              </a:ext>
            </a:extLst>
          </p:cNvPr>
          <p:cNvSpPr>
            <a:spLocks noGrp="1"/>
          </p:cNvSpPr>
          <p:nvPr>
            <p:ph type="title"/>
          </p:nvPr>
        </p:nvSpPr>
        <p:spPr/>
        <p:txBody>
          <a:bodyPr>
            <a:normAutofit/>
          </a:bodyPr>
          <a:lstStyle/>
          <a:p>
            <a:pPr algn="ctr"/>
            <a:r>
              <a:rPr lang="en-US" sz="4000" dirty="0"/>
              <a:t>Custom Report Generation</a:t>
            </a:r>
          </a:p>
        </p:txBody>
      </p:sp>
      <p:pic>
        <p:nvPicPr>
          <p:cNvPr id="2" name="Content Placeholder 1">
            <a:extLst>
              <a:ext uri="{FF2B5EF4-FFF2-40B4-BE49-F238E27FC236}">
                <a16:creationId xmlns:a16="http://schemas.microsoft.com/office/drawing/2014/main" id="{9691042C-B46B-4105-9485-EA97E4CFD75B}"/>
              </a:ext>
            </a:extLst>
          </p:cNvPr>
          <p:cNvPicPr>
            <a:picLocks noGrp="1" noChangeAspect="1"/>
          </p:cNvPicPr>
          <p:nvPr>
            <p:ph idx="1"/>
          </p:nvPr>
        </p:nvPicPr>
        <p:blipFill>
          <a:blip r:embed="rId3"/>
          <a:stretch>
            <a:fillRect/>
          </a:stretch>
        </p:blipFill>
        <p:spPr>
          <a:xfrm>
            <a:off x="838200" y="1882160"/>
            <a:ext cx="5072312" cy="3548180"/>
          </a:xfrm>
          <a:prstGeom prst="rect">
            <a:avLst/>
          </a:prstGeom>
        </p:spPr>
      </p:pic>
      <p:sp>
        <p:nvSpPr>
          <p:cNvPr id="3" name="Rectangle: Rounded Corners 2">
            <a:extLst>
              <a:ext uri="{FF2B5EF4-FFF2-40B4-BE49-F238E27FC236}">
                <a16:creationId xmlns:a16="http://schemas.microsoft.com/office/drawing/2014/main" id="{6CB653DA-1755-4A9B-B1DD-C5C07D31E6CB}"/>
              </a:ext>
            </a:extLst>
          </p:cNvPr>
          <p:cNvSpPr/>
          <p:nvPr/>
        </p:nvSpPr>
        <p:spPr>
          <a:xfrm>
            <a:off x="3223864" y="2947482"/>
            <a:ext cx="914400" cy="413133"/>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Click on Reports</a:t>
            </a:r>
          </a:p>
        </p:txBody>
      </p:sp>
      <p:sp>
        <p:nvSpPr>
          <p:cNvPr id="6" name="Arrow: Down 5">
            <a:extLst>
              <a:ext uri="{FF2B5EF4-FFF2-40B4-BE49-F238E27FC236}">
                <a16:creationId xmlns:a16="http://schemas.microsoft.com/office/drawing/2014/main" id="{39026E3D-A74B-4F93-89C3-A44965F28CE9}"/>
              </a:ext>
            </a:extLst>
          </p:cNvPr>
          <p:cNvSpPr/>
          <p:nvPr/>
        </p:nvSpPr>
        <p:spPr>
          <a:xfrm>
            <a:off x="3610725" y="3360615"/>
            <a:ext cx="140677" cy="398584"/>
          </a:xfrm>
          <a:prstGeom prst="down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6FB025-2AB0-4E3F-AE1F-2860DD09629B}"/>
              </a:ext>
            </a:extLst>
          </p:cNvPr>
          <p:cNvPicPr>
            <a:picLocks noChangeAspect="1"/>
          </p:cNvPicPr>
          <p:nvPr/>
        </p:nvPicPr>
        <p:blipFill>
          <a:blip r:embed="rId4"/>
          <a:stretch>
            <a:fillRect/>
          </a:stretch>
        </p:blipFill>
        <p:spPr>
          <a:xfrm>
            <a:off x="3556796" y="1880562"/>
            <a:ext cx="5078408" cy="3554276"/>
          </a:xfrm>
          <a:prstGeom prst="rect">
            <a:avLst/>
          </a:prstGeom>
        </p:spPr>
      </p:pic>
      <p:sp>
        <p:nvSpPr>
          <p:cNvPr id="14" name="Rectangle: Rounded Corners 13">
            <a:extLst>
              <a:ext uri="{FF2B5EF4-FFF2-40B4-BE49-F238E27FC236}">
                <a16:creationId xmlns:a16="http://schemas.microsoft.com/office/drawing/2014/main" id="{158B3099-C71E-450A-A041-C0A2E74DA7A3}"/>
              </a:ext>
            </a:extLst>
          </p:cNvPr>
          <p:cNvSpPr/>
          <p:nvPr/>
        </p:nvSpPr>
        <p:spPr>
          <a:xfrm>
            <a:off x="3681063" y="2227385"/>
            <a:ext cx="961275" cy="1012062"/>
          </a:xfrm>
          <a:prstGeom prst="roundRect">
            <a:avLst/>
          </a:prstGeom>
          <a:noFill/>
          <a:ln w="19050" cap="flat" cmpd="sng" algn="ctr">
            <a:solidFill>
              <a:schemeClr val="dk1"/>
            </a:solidFill>
            <a:prstDash val="solid"/>
            <a:round/>
            <a:headEnd type="none" w="med" len="med"/>
            <a:tailEnd type="none" w="med" len="med"/>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0123BE8-E244-42A2-8835-424A388AB354}"/>
              </a:ext>
            </a:extLst>
          </p:cNvPr>
          <p:cNvSpPr/>
          <p:nvPr/>
        </p:nvSpPr>
        <p:spPr>
          <a:xfrm>
            <a:off x="3554056" y="1359877"/>
            <a:ext cx="1215285" cy="468924"/>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Choose the location where the test data is stored</a:t>
            </a:r>
          </a:p>
        </p:txBody>
      </p:sp>
      <p:sp>
        <p:nvSpPr>
          <p:cNvPr id="16" name="Arrow: Down 15">
            <a:extLst>
              <a:ext uri="{FF2B5EF4-FFF2-40B4-BE49-F238E27FC236}">
                <a16:creationId xmlns:a16="http://schemas.microsoft.com/office/drawing/2014/main" id="{8F0F28AF-D6A8-47D2-A326-42D527385E87}"/>
              </a:ext>
            </a:extLst>
          </p:cNvPr>
          <p:cNvSpPr/>
          <p:nvPr/>
        </p:nvSpPr>
        <p:spPr>
          <a:xfrm>
            <a:off x="4036614" y="1828801"/>
            <a:ext cx="250171" cy="434780"/>
          </a:xfrm>
          <a:prstGeom prst="down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8EC2B2D-3E71-48A9-ACF8-6590D4B05E46}"/>
              </a:ext>
            </a:extLst>
          </p:cNvPr>
          <p:cNvSpPr/>
          <p:nvPr/>
        </p:nvSpPr>
        <p:spPr>
          <a:xfrm>
            <a:off x="4823046" y="2172677"/>
            <a:ext cx="1007231" cy="1914769"/>
          </a:xfrm>
          <a:prstGeom prst="roundRect">
            <a:avLst/>
          </a:prstGeom>
          <a:noFill/>
          <a:ln w="19050" cap="flat" cmpd="sng" algn="ctr">
            <a:solidFill>
              <a:schemeClr val="dk1"/>
            </a:solidFill>
            <a:prstDash val="solid"/>
            <a:round/>
            <a:headEnd type="none" w="med" len="med"/>
            <a:tailEnd type="none" w="med" len="med"/>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7AAC59E8-2837-47C6-82B5-862A1DC713A6}"/>
              </a:ext>
            </a:extLst>
          </p:cNvPr>
          <p:cNvSpPr/>
          <p:nvPr/>
        </p:nvSpPr>
        <p:spPr>
          <a:xfrm>
            <a:off x="4857738" y="1392776"/>
            <a:ext cx="937846" cy="414216"/>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Choose files for the report</a:t>
            </a:r>
          </a:p>
        </p:txBody>
      </p:sp>
      <p:pic>
        <p:nvPicPr>
          <p:cNvPr id="21" name="Picture 20">
            <a:extLst>
              <a:ext uri="{FF2B5EF4-FFF2-40B4-BE49-F238E27FC236}">
                <a16:creationId xmlns:a16="http://schemas.microsoft.com/office/drawing/2014/main" id="{C2DFEE69-547F-4F59-A509-1EEEE7941FC7}"/>
              </a:ext>
            </a:extLst>
          </p:cNvPr>
          <p:cNvPicPr>
            <a:picLocks noChangeAspect="1"/>
          </p:cNvPicPr>
          <p:nvPr/>
        </p:nvPicPr>
        <p:blipFill>
          <a:blip r:embed="rId5"/>
          <a:stretch>
            <a:fillRect/>
          </a:stretch>
        </p:blipFill>
        <p:spPr>
          <a:xfrm>
            <a:off x="5122156" y="1784341"/>
            <a:ext cx="390178" cy="554784"/>
          </a:xfrm>
          <a:prstGeom prst="rect">
            <a:avLst/>
          </a:prstGeom>
        </p:spPr>
      </p:pic>
      <p:sp>
        <p:nvSpPr>
          <p:cNvPr id="22" name="Rectangle: Rounded Corners 21">
            <a:extLst>
              <a:ext uri="{FF2B5EF4-FFF2-40B4-BE49-F238E27FC236}">
                <a16:creationId xmlns:a16="http://schemas.microsoft.com/office/drawing/2014/main" id="{AD2AAEC4-F2BF-4465-98BF-6970FE62498A}"/>
              </a:ext>
            </a:extLst>
          </p:cNvPr>
          <p:cNvSpPr/>
          <p:nvPr/>
        </p:nvSpPr>
        <p:spPr>
          <a:xfrm>
            <a:off x="6142892" y="4228123"/>
            <a:ext cx="1946031" cy="1133231"/>
          </a:xfrm>
          <a:prstGeom prst="roundRect">
            <a:avLst/>
          </a:prstGeom>
          <a:noFill/>
          <a:ln w="19050" cap="flat" cmpd="sng" algn="ctr">
            <a:solidFill>
              <a:schemeClr val="dk1"/>
            </a:solidFill>
            <a:prstDash val="solid"/>
            <a:round/>
            <a:headEnd type="none" w="med" len="med"/>
            <a:tailEnd type="none" w="med" len="med"/>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3B070FF5-7850-4772-8940-C5452AEEF006}"/>
              </a:ext>
            </a:extLst>
          </p:cNvPr>
          <p:cNvSpPr/>
          <p:nvPr/>
        </p:nvSpPr>
        <p:spPr>
          <a:xfrm>
            <a:off x="4823046" y="4542691"/>
            <a:ext cx="945661" cy="504093"/>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Choose what data for the report</a:t>
            </a:r>
          </a:p>
        </p:txBody>
      </p:sp>
      <p:sp>
        <p:nvSpPr>
          <p:cNvPr id="24" name="Arrow: Right 23">
            <a:extLst>
              <a:ext uri="{FF2B5EF4-FFF2-40B4-BE49-F238E27FC236}">
                <a16:creationId xmlns:a16="http://schemas.microsoft.com/office/drawing/2014/main" id="{C630D91B-034E-4896-ABE2-ACEDA7A56184}"/>
              </a:ext>
            </a:extLst>
          </p:cNvPr>
          <p:cNvSpPr/>
          <p:nvPr/>
        </p:nvSpPr>
        <p:spPr>
          <a:xfrm>
            <a:off x="5768707" y="4691395"/>
            <a:ext cx="440915" cy="216879"/>
          </a:xfrm>
          <a:prstGeom prst="right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65CBCBAD-E49B-49A4-9E9F-ADC09FCCD77A}"/>
              </a:ext>
            </a:extLst>
          </p:cNvPr>
          <p:cNvSpPr/>
          <p:nvPr/>
        </p:nvSpPr>
        <p:spPr>
          <a:xfrm>
            <a:off x="7803162" y="3442249"/>
            <a:ext cx="1117801" cy="712389"/>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Choose preview or print to review/generate the report</a:t>
            </a:r>
          </a:p>
        </p:txBody>
      </p:sp>
      <p:sp>
        <p:nvSpPr>
          <p:cNvPr id="26" name="Arrow: Down 25">
            <a:extLst>
              <a:ext uri="{FF2B5EF4-FFF2-40B4-BE49-F238E27FC236}">
                <a16:creationId xmlns:a16="http://schemas.microsoft.com/office/drawing/2014/main" id="{430FEB62-525F-4B10-8586-0DA2E634DD8B}"/>
              </a:ext>
            </a:extLst>
          </p:cNvPr>
          <p:cNvSpPr/>
          <p:nvPr/>
        </p:nvSpPr>
        <p:spPr>
          <a:xfrm>
            <a:off x="8249327" y="4154639"/>
            <a:ext cx="225472" cy="656492"/>
          </a:xfrm>
          <a:prstGeom prst="down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7" name="Picture 26" descr="A screenshot of a social media post&#10;&#10;Description generated with very high confidence">
            <a:extLst>
              <a:ext uri="{FF2B5EF4-FFF2-40B4-BE49-F238E27FC236}">
                <a16:creationId xmlns:a16="http://schemas.microsoft.com/office/drawing/2014/main" id="{5AF646C9-0E7B-4EE2-A471-8823F75A07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8024" y="1880562"/>
            <a:ext cx="5075776" cy="3553044"/>
          </a:xfrm>
          <a:prstGeom prst="rect">
            <a:avLst/>
          </a:prstGeom>
        </p:spPr>
      </p:pic>
      <p:sp>
        <p:nvSpPr>
          <p:cNvPr id="28" name="Rectangle: Rounded Corners 27">
            <a:extLst>
              <a:ext uri="{FF2B5EF4-FFF2-40B4-BE49-F238E27FC236}">
                <a16:creationId xmlns:a16="http://schemas.microsoft.com/office/drawing/2014/main" id="{ED407C23-EE64-43B2-B7B9-CFEC83946F10}"/>
              </a:ext>
            </a:extLst>
          </p:cNvPr>
          <p:cNvSpPr/>
          <p:nvPr/>
        </p:nvSpPr>
        <p:spPr>
          <a:xfrm>
            <a:off x="8249327" y="2339125"/>
            <a:ext cx="1401819" cy="39429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Your test report has been created</a:t>
            </a:r>
          </a:p>
        </p:txBody>
      </p:sp>
    </p:spTree>
    <p:extLst>
      <p:ext uri="{BB962C8B-B14F-4D97-AF65-F5344CB8AC3E}">
        <p14:creationId xmlns:p14="http://schemas.microsoft.com/office/powerpoint/2010/main" val="23509455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15"/>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16"/>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19"/>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21"/>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18"/>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3"/>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24"/>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25"/>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26"/>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22"/>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14"/>
                                        </p:tgtEl>
                                        <p:attrNameLst>
                                          <p:attrName>style.visibility</p:attrName>
                                        </p:attrNameLst>
                                      </p:cBhvr>
                                      <p:to>
                                        <p:strVal val="hidden"/>
                                      </p:to>
                                    </p:set>
                                  </p:childTnLst>
                                </p:cTn>
                              </p:par>
                              <p:par>
                                <p:cTn id="70" presetID="42" presetClass="entr" presetSubtype="0" fill="hold"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000"/>
                                        <p:tgtEl>
                                          <p:spTgt spid="27"/>
                                        </p:tgtEl>
                                      </p:cBhvr>
                                    </p:animEffect>
                                    <p:anim calcmode="lin" valueType="num">
                                      <p:cBhvr>
                                        <p:cTn id="73" dur="1000" fill="hold"/>
                                        <p:tgtEl>
                                          <p:spTgt spid="27"/>
                                        </p:tgtEl>
                                        <p:attrNameLst>
                                          <p:attrName>ppt_x</p:attrName>
                                        </p:attrNameLst>
                                      </p:cBhvr>
                                      <p:tavLst>
                                        <p:tav tm="0">
                                          <p:val>
                                            <p:strVal val="#ppt_x"/>
                                          </p:val>
                                        </p:tav>
                                        <p:tav tm="100000">
                                          <p:val>
                                            <p:strVal val="#ppt_x"/>
                                          </p:val>
                                        </p:tav>
                                      </p:tavLst>
                                    </p:anim>
                                    <p:anim calcmode="lin" valueType="num">
                                      <p:cBhvr>
                                        <p:cTn id="74" dur="1000" fill="hold"/>
                                        <p:tgtEl>
                                          <p:spTgt spid="27"/>
                                        </p:tgtEl>
                                        <p:attrNameLst>
                                          <p:attrName>ppt_y</p:attrName>
                                        </p:attrNameLst>
                                      </p:cBhvr>
                                      <p:tavLst>
                                        <p:tav tm="0">
                                          <p:val>
                                            <p:strVal val="#ppt_y+.1"/>
                                          </p:val>
                                        </p:tav>
                                        <p:tav tm="100000">
                                          <p:val>
                                            <p:strVal val="#ppt_y"/>
                                          </p:val>
                                        </p:tav>
                                      </p:tavLst>
                                    </p:anim>
                                  </p:childTnLst>
                                </p:cTn>
                              </p:par>
                            </p:childTnLst>
                          </p:cTn>
                        </p:par>
                        <p:par>
                          <p:cTn id="75" fill="hold">
                            <p:stCondLst>
                              <p:cond delay="1000"/>
                            </p:stCondLst>
                            <p:childTnLst>
                              <p:par>
                                <p:cTn id="76" presetID="1" presetClass="entr" presetSubtype="0"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6" grpId="1" animBg="1"/>
      <p:bldP spid="14" grpId="0" animBg="1"/>
      <p:bldP spid="14" grpId="1" animBg="1"/>
      <p:bldP spid="15" grpId="0" animBg="1"/>
      <p:bldP spid="15" grpId="1" animBg="1"/>
      <p:bldP spid="16" grpId="0" animBg="1"/>
      <p:bldP spid="16" grpId="1" animBg="1"/>
      <p:bldP spid="18" grpId="0" animBg="1"/>
      <p:bldP spid="18" grpId="1" animBg="1"/>
      <p:bldP spid="19" grpId="0" animBg="1"/>
      <p:bldP spid="19"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CE07"/>
            </a:gs>
            <a:gs pos="100000">
              <a:schemeClr val="bg1"/>
            </a:gs>
            <a:gs pos="100000">
              <a:schemeClr val="accent1">
                <a:lumMod val="45000"/>
                <a:lumOff val="55000"/>
              </a:schemeClr>
            </a:gs>
            <a:gs pos="34000">
              <a:schemeClr val="bg1"/>
            </a:gs>
          </a:gsLst>
          <a:lin ang="5400000" scaled="1"/>
          <a:tileRect/>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C457B0-4B78-4FA7-A5FA-C32002BDC63E}"/>
              </a:ext>
            </a:extLst>
          </p:cNvPr>
          <p:cNvCxnSpPr>
            <a:cxnSpLocks/>
          </p:cNvCxnSpPr>
          <p:nvPr/>
        </p:nvCxnSpPr>
        <p:spPr>
          <a:xfrm>
            <a:off x="0" y="6147227"/>
            <a:ext cx="12192000" cy="0"/>
          </a:xfrm>
          <a:prstGeom prst="line">
            <a:avLst/>
          </a:prstGeom>
          <a:ln w="114300">
            <a:solidFill>
              <a:srgbClr val="FDCE07"/>
            </a:solidFill>
          </a:ln>
        </p:spPr>
        <p:style>
          <a:lnRef idx="3">
            <a:schemeClr val="accent4"/>
          </a:lnRef>
          <a:fillRef idx="0">
            <a:schemeClr val="accent4"/>
          </a:fillRef>
          <a:effectRef idx="2">
            <a:schemeClr val="accent4"/>
          </a:effectRef>
          <a:fontRef idx="minor">
            <a:schemeClr val="tx1"/>
          </a:fontRef>
        </p:style>
      </p:cxnSp>
      <p:sp>
        <p:nvSpPr>
          <p:cNvPr id="10" name="TextBox 9">
            <a:extLst>
              <a:ext uri="{FF2B5EF4-FFF2-40B4-BE49-F238E27FC236}">
                <a16:creationId xmlns:a16="http://schemas.microsoft.com/office/drawing/2014/main" id="{3B4878D5-A649-41CF-AFC1-CD51E3B8811D}"/>
              </a:ext>
            </a:extLst>
          </p:cNvPr>
          <p:cNvSpPr txBox="1"/>
          <p:nvPr/>
        </p:nvSpPr>
        <p:spPr>
          <a:xfrm>
            <a:off x="1636616" y="5661591"/>
            <a:ext cx="1539204" cy="369332"/>
          </a:xfrm>
          <a:prstGeom prst="rect">
            <a:avLst/>
          </a:prstGeom>
          <a:noFill/>
        </p:spPr>
        <p:txBody>
          <a:bodyPr wrap="none" rtlCol="0">
            <a:spAutoFit/>
          </a:bodyPr>
          <a:lstStyle/>
          <a:p>
            <a:r>
              <a:rPr lang="en-US" i="1" dirty="0">
                <a:solidFill>
                  <a:srgbClr val="696B6D"/>
                </a:solidFill>
                <a:latin typeface="ProximaNova-Bold"/>
              </a:rPr>
              <a:t>ISO 9001 2015</a:t>
            </a:r>
            <a:endParaRPr lang="en-US" i="1" dirty="0">
              <a:latin typeface="ProximaNova-Bold"/>
            </a:endParaRPr>
          </a:p>
        </p:txBody>
      </p:sp>
      <p:sp>
        <p:nvSpPr>
          <p:cNvPr id="11" name="TextBox 10">
            <a:extLst>
              <a:ext uri="{FF2B5EF4-FFF2-40B4-BE49-F238E27FC236}">
                <a16:creationId xmlns:a16="http://schemas.microsoft.com/office/drawing/2014/main" id="{B0E18386-F6F2-44C8-9CA8-FCBCCA351560}"/>
              </a:ext>
            </a:extLst>
          </p:cNvPr>
          <p:cNvSpPr txBox="1"/>
          <p:nvPr/>
        </p:nvSpPr>
        <p:spPr>
          <a:xfrm>
            <a:off x="3815059" y="5656727"/>
            <a:ext cx="5043625" cy="369332"/>
          </a:xfrm>
          <a:prstGeom prst="rect">
            <a:avLst/>
          </a:prstGeom>
          <a:noFill/>
        </p:spPr>
        <p:txBody>
          <a:bodyPr wrap="none" rtlCol="0">
            <a:spAutoFit/>
          </a:bodyPr>
          <a:lstStyle/>
          <a:p>
            <a:r>
              <a:rPr lang="en-US" i="1" dirty="0">
                <a:solidFill>
                  <a:srgbClr val="6E6F71"/>
                </a:solidFill>
                <a:latin typeface="ProximaNova-RegularIt"/>
              </a:rPr>
              <a:t>The World’s Source for High Voltage Test Equipment</a:t>
            </a:r>
            <a:endParaRPr lang="en-US" i="1" dirty="0"/>
          </a:p>
        </p:txBody>
      </p:sp>
      <p:sp>
        <p:nvSpPr>
          <p:cNvPr id="12" name="TextBox 11">
            <a:extLst>
              <a:ext uri="{FF2B5EF4-FFF2-40B4-BE49-F238E27FC236}">
                <a16:creationId xmlns:a16="http://schemas.microsoft.com/office/drawing/2014/main" id="{95480AA9-4BAA-4758-A1C6-547BCE614B9A}"/>
              </a:ext>
            </a:extLst>
          </p:cNvPr>
          <p:cNvSpPr txBox="1"/>
          <p:nvPr/>
        </p:nvSpPr>
        <p:spPr>
          <a:xfrm>
            <a:off x="9300754" y="5656727"/>
            <a:ext cx="2236510" cy="369332"/>
          </a:xfrm>
          <a:prstGeom prst="rect">
            <a:avLst/>
          </a:prstGeom>
          <a:noFill/>
        </p:spPr>
        <p:txBody>
          <a:bodyPr wrap="none" rtlCol="0">
            <a:spAutoFit/>
          </a:bodyPr>
          <a:lstStyle/>
          <a:p>
            <a:r>
              <a:rPr lang="en-US" b="1" i="1" dirty="0">
                <a:solidFill>
                  <a:srgbClr val="696B6D"/>
                </a:solidFill>
                <a:latin typeface="ArialNarrow-BoldItalic"/>
              </a:rPr>
              <a:t>MADE IN THE USA</a:t>
            </a:r>
            <a:endParaRPr lang="en-US" dirty="0"/>
          </a:p>
        </p:txBody>
      </p:sp>
      <p:sp>
        <p:nvSpPr>
          <p:cNvPr id="13" name="TextBox 12">
            <a:extLst>
              <a:ext uri="{FF2B5EF4-FFF2-40B4-BE49-F238E27FC236}">
                <a16:creationId xmlns:a16="http://schemas.microsoft.com/office/drawing/2014/main" id="{D0AA37C7-49BF-4EC4-A2F1-B94ECD967CCD}"/>
              </a:ext>
            </a:extLst>
          </p:cNvPr>
          <p:cNvSpPr txBox="1"/>
          <p:nvPr/>
        </p:nvSpPr>
        <p:spPr>
          <a:xfrm>
            <a:off x="661081" y="6265601"/>
            <a:ext cx="10876183" cy="369332"/>
          </a:xfrm>
          <a:prstGeom prst="rect">
            <a:avLst/>
          </a:prstGeom>
          <a:noFill/>
        </p:spPr>
        <p:txBody>
          <a:bodyPr wrap="none" rtlCol="0">
            <a:spAutoFit/>
          </a:bodyPr>
          <a:lstStyle/>
          <a:p>
            <a:r>
              <a:rPr lang="en-US" b="1" dirty="0">
                <a:solidFill>
                  <a:srgbClr val="6E6F71"/>
                </a:solidFill>
                <a:latin typeface="ProximaNova-Bold"/>
              </a:rPr>
              <a:t>High Voltage, Inc. </a:t>
            </a:r>
            <a:r>
              <a:rPr lang="en-US" dirty="0">
                <a:solidFill>
                  <a:srgbClr val="FFCE03"/>
                </a:solidFill>
                <a:latin typeface="ProximaNova-Regular"/>
              </a:rPr>
              <a:t>• </a:t>
            </a:r>
            <a:r>
              <a:rPr lang="en-US" dirty="0">
                <a:solidFill>
                  <a:srgbClr val="6E6F71"/>
                </a:solidFill>
                <a:latin typeface="ProximaNova-Regular"/>
              </a:rPr>
              <a:t>hvinc.com </a:t>
            </a:r>
            <a:r>
              <a:rPr lang="en-US" dirty="0">
                <a:solidFill>
                  <a:srgbClr val="FFCE03"/>
                </a:solidFill>
                <a:latin typeface="ProximaNova-Regular"/>
              </a:rPr>
              <a:t>• </a:t>
            </a:r>
            <a:r>
              <a:rPr lang="en-US" dirty="0">
                <a:solidFill>
                  <a:srgbClr val="6E6F71"/>
                </a:solidFill>
                <a:latin typeface="ProximaNova-Regular"/>
              </a:rPr>
              <a:t>p. 518.329.3275 </a:t>
            </a:r>
            <a:r>
              <a:rPr lang="en-US" dirty="0">
                <a:solidFill>
                  <a:srgbClr val="FFCE03"/>
                </a:solidFill>
                <a:latin typeface="ProximaNova-Regular"/>
              </a:rPr>
              <a:t>• </a:t>
            </a:r>
            <a:r>
              <a:rPr lang="en-US" dirty="0">
                <a:solidFill>
                  <a:srgbClr val="6E6F71"/>
                </a:solidFill>
                <a:latin typeface="ProximaNova-Regular"/>
              </a:rPr>
              <a:t>f. 518.329.3271 </a:t>
            </a:r>
            <a:r>
              <a:rPr lang="en-US" dirty="0">
                <a:solidFill>
                  <a:srgbClr val="FFCE03"/>
                </a:solidFill>
                <a:latin typeface="ProximaNova-Regular"/>
              </a:rPr>
              <a:t>• </a:t>
            </a:r>
            <a:r>
              <a:rPr lang="en-US" dirty="0">
                <a:solidFill>
                  <a:srgbClr val="6E6F71"/>
                </a:solidFill>
                <a:latin typeface="ProximaNova-Regular"/>
              </a:rPr>
              <a:t>31 County Route 7A </a:t>
            </a:r>
            <a:r>
              <a:rPr lang="en-US" dirty="0">
                <a:solidFill>
                  <a:srgbClr val="FFCE03"/>
                </a:solidFill>
                <a:latin typeface="ProximaNova-Regular"/>
              </a:rPr>
              <a:t>• </a:t>
            </a:r>
            <a:r>
              <a:rPr lang="en-US" dirty="0">
                <a:solidFill>
                  <a:srgbClr val="6E6F71"/>
                </a:solidFill>
                <a:latin typeface="ProximaNova-Regular"/>
              </a:rPr>
              <a:t>Copake, NY 12516 USA</a:t>
            </a:r>
            <a:endParaRPr lang="en-US" dirty="0"/>
          </a:p>
        </p:txBody>
      </p:sp>
      <p:sp>
        <p:nvSpPr>
          <p:cNvPr id="4" name="Title 3">
            <a:extLst>
              <a:ext uri="{FF2B5EF4-FFF2-40B4-BE49-F238E27FC236}">
                <a16:creationId xmlns:a16="http://schemas.microsoft.com/office/drawing/2014/main" id="{7FE6B64C-658B-4710-86ED-34051D402935}"/>
              </a:ext>
            </a:extLst>
          </p:cNvPr>
          <p:cNvSpPr>
            <a:spLocks noGrp="1"/>
          </p:cNvSpPr>
          <p:nvPr>
            <p:ph type="title"/>
          </p:nvPr>
        </p:nvSpPr>
        <p:spPr/>
        <p:txBody>
          <a:bodyPr>
            <a:normAutofit/>
          </a:bodyPr>
          <a:lstStyle/>
          <a:p>
            <a:pPr algn="ctr"/>
            <a:r>
              <a:rPr lang="en-US" sz="4000" dirty="0"/>
              <a:t>Change the Test Report Title</a:t>
            </a:r>
          </a:p>
        </p:txBody>
      </p:sp>
      <p:sp>
        <p:nvSpPr>
          <p:cNvPr id="17" name="Content Placeholder 16">
            <a:extLst>
              <a:ext uri="{FF2B5EF4-FFF2-40B4-BE49-F238E27FC236}">
                <a16:creationId xmlns:a16="http://schemas.microsoft.com/office/drawing/2014/main" id="{A1F14D23-8634-4302-8CA0-DE4D56C96204}"/>
              </a:ext>
            </a:extLst>
          </p:cNvPr>
          <p:cNvSpPr>
            <a:spLocks noGrp="1"/>
          </p:cNvSpPr>
          <p:nvPr>
            <p:ph idx="1"/>
          </p:nvPr>
        </p:nvSpPr>
        <p:spPr>
          <a:xfrm>
            <a:off x="838200" y="1791714"/>
            <a:ext cx="10515600" cy="4351338"/>
          </a:xfrm>
        </p:spPr>
        <p:txBody>
          <a:bodyPr/>
          <a:lstStyle/>
          <a:p>
            <a:endParaRPr lang="en-US" dirty="0"/>
          </a:p>
        </p:txBody>
      </p:sp>
      <p:pic>
        <p:nvPicPr>
          <p:cNvPr id="16" name="Picture 15">
            <a:extLst>
              <a:ext uri="{FF2B5EF4-FFF2-40B4-BE49-F238E27FC236}">
                <a16:creationId xmlns:a16="http://schemas.microsoft.com/office/drawing/2014/main" id="{3B1BF98C-4B2E-468B-B73C-524236ABA98C}"/>
              </a:ext>
            </a:extLst>
          </p:cNvPr>
          <p:cNvPicPr>
            <a:picLocks noChangeAspect="1"/>
          </p:cNvPicPr>
          <p:nvPr/>
        </p:nvPicPr>
        <p:blipFill>
          <a:blip r:embed="rId2"/>
          <a:stretch>
            <a:fillRect/>
          </a:stretch>
        </p:blipFill>
        <p:spPr>
          <a:xfrm>
            <a:off x="838200" y="1882160"/>
            <a:ext cx="5072312" cy="3548180"/>
          </a:xfrm>
          <a:prstGeom prst="rect">
            <a:avLst/>
          </a:prstGeom>
        </p:spPr>
      </p:pic>
      <p:sp>
        <p:nvSpPr>
          <p:cNvPr id="2" name="Rectangle: Rounded Corners 1">
            <a:extLst>
              <a:ext uri="{FF2B5EF4-FFF2-40B4-BE49-F238E27FC236}">
                <a16:creationId xmlns:a16="http://schemas.microsoft.com/office/drawing/2014/main" id="{9CE33B93-65DA-49C2-B7A2-A6AEAC33E850}"/>
              </a:ext>
            </a:extLst>
          </p:cNvPr>
          <p:cNvSpPr/>
          <p:nvPr/>
        </p:nvSpPr>
        <p:spPr>
          <a:xfrm>
            <a:off x="4167427" y="2794218"/>
            <a:ext cx="1048624" cy="243281"/>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Click on setting</a:t>
            </a:r>
          </a:p>
        </p:txBody>
      </p:sp>
      <p:sp>
        <p:nvSpPr>
          <p:cNvPr id="3" name="Arrow: Down 2">
            <a:extLst>
              <a:ext uri="{FF2B5EF4-FFF2-40B4-BE49-F238E27FC236}">
                <a16:creationId xmlns:a16="http://schemas.microsoft.com/office/drawing/2014/main" id="{A2E2F614-E293-4E88-BACD-417AF487F9F3}"/>
              </a:ext>
            </a:extLst>
          </p:cNvPr>
          <p:cNvSpPr/>
          <p:nvPr/>
        </p:nvSpPr>
        <p:spPr>
          <a:xfrm>
            <a:off x="4607849" y="3132414"/>
            <a:ext cx="167780" cy="573508"/>
          </a:xfrm>
          <a:prstGeom prst="down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5" name="Content Placeholder 19" descr="A screenshot of a cell phone&#10;&#10;Description generated with very high confidence">
            <a:extLst>
              <a:ext uri="{FF2B5EF4-FFF2-40B4-BE49-F238E27FC236}">
                <a16:creationId xmlns:a16="http://schemas.microsoft.com/office/drawing/2014/main" id="{7A4A125B-0F39-4298-9237-4B52E64BC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158" y="2205478"/>
            <a:ext cx="5075635" cy="2901544"/>
          </a:xfrm>
          <a:prstGeom prst="rect">
            <a:avLst/>
          </a:prstGeom>
        </p:spPr>
      </p:pic>
      <p:pic>
        <p:nvPicPr>
          <p:cNvPr id="19" name="Picture 18" descr="A picture containing indoor, wall&#10;&#10;Description generated with high confidence">
            <a:extLst>
              <a:ext uri="{FF2B5EF4-FFF2-40B4-BE49-F238E27FC236}">
                <a16:creationId xmlns:a16="http://schemas.microsoft.com/office/drawing/2014/main" id="{06E5670B-BA25-47C5-BDD1-47F4DFD777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736" y="5629781"/>
            <a:ext cx="986246" cy="404246"/>
          </a:xfrm>
          <a:prstGeom prst="rect">
            <a:avLst/>
          </a:prstGeom>
        </p:spPr>
      </p:pic>
      <p:sp>
        <p:nvSpPr>
          <p:cNvPr id="23" name="Arrow: Right 22">
            <a:extLst>
              <a:ext uri="{FF2B5EF4-FFF2-40B4-BE49-F238E27FC236}">
                <a16:creationId xmlns:a16="http://schemas.microsoft.com/office/drawing/2014/main" id="{24F12A07-6E40-4B56-A461-CFC2FFA05429}"/>
              </a:ext>
            </a:extLst>
          </p:cNvPr>
          <p:cNvSpPr/>
          <p:nvPr/>
        </p:nvSpPr>
        <p:spPr>
          <a:xfrm rot="10800000">
            <a:off x="4959093" y="3068536"/>
            <a:ext cx="440915" cy="216879"/>
          </a:xfrm>
          <a:prstGeom prst="right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3D899C0C-573C-41F3-B23D-260DE36BE18D}"/>
              </a:ext>
            </a:extLst>
          </p:cNvPr>
          <p:cNvSpPr/>
          <p:nvPr/>
        </p:nvSpPr>
        <p:spPr>
          <a:xfrm>
            <a:off x="5382637" y="2979830"/>
            <a:ext cx="1401819" cy="39429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Type in what you want the title to be</a:t>
            </a:r>
          </a:p>
        </p:txBody>
      </p:sp>
      <p:pic>
        <p:nvPicPr>
          <p:cNvPr id="5" name="Picture 4">
            <a:extLst>
              <a:ext uri="{FF2B5EF4-FFF2-40B4-BE49-F238E27FC236}">
                <a16:creationId xmlns:a16="http://schemas.microsoft.com/office/drawing/2014/main" id="{4F970836-BFF4-4960-9BD9-1E30DBCCB6EC}"/>
              </a:ext>
            </a:extLst>
          </p:cNvPr>
          <p:cNvPicPr>
            <a:picLocks noChangeAspect="1"/>
          </p:cNvPicPr>
          <p:nvPr/>
        </p:nvPicPr>
        <p:blipFill>
          <a:blip r:embed="rId5"/>
          <a:stretch>
            <a:fillRect/>
          </a:stretch>
        </p:blipFill>
        <p:spPr>
          <a:xfrm>
            <a:off x="3547390" y="2195646"/>
            <a:ext cx="5072312" cy="2931031"/>
          </a:xfrm>
          <a:prstGeom prst="rect">
            <a:avLst/>
          </a:prstGeom>
        </p:spPr>
      </p:pic>
      <p:pic>
        <p:nvPicPr>
          <p:cNvPr id="9" name="Picture 8">
            <a:extLst>
              <a:ext uri="{FF2B5EF4-FFF2-40B4-BE49-F238E27FC236}">
                <a16:creationId xmlns:a16="http://schemas.microsoft.com/office/drawing/2014/main" id="{181DE019-5FB4-466D-A096-D73504F4DD91}"/>
              </a:ext>
            </a:extLst>
          </p:cNvPr>
          <p:cNvPicPr>
            <a:picLocks noChangeAspect="1"/>
          </p:cNvPicPr>
          <p:nvPr/>
        </p:nvPicPr>
        <p:blipFill>
          <a:blip r:embed="rId6"/>
          <a:stretch>
            <a:fillRect/>
          </a:stretch>
        </p:blipFill>
        <p:spPr>
          <a:xfrm>
            <a:off x="6205603" y="1867698"/>
            <a:ext cx="5164019" cy="3548181"/>
          </a:xfrm>
          <a:prstGeom prst="rect">
            <a:avLst/>
          </a:prstGeom>
        </p:spPr>
      </p:pic>
      <p:sp>
        <p:nvSpPr>
          <p:cNvPr id="28" name="Rectangle: Rounded Corners 27">
            <a:extLst>
              <a:ext uri="{FF2B5EF4-FFF2-40B4-BE49-F238E27FC236}">
                <a16:creationId xmlns:a16="http://schemas.microsoft.com/office/drawing/2014/main" id="{5694234C-AFE3-4026-889E-A902B70C52C7}"/>
              </a:ext>
            </a:extLst>
          </p:cNvPr>
          <p:cNvSpPr/>
          <p:nvPr/>
        </p:nvSpPr>
        <p:spPr>
          <a:xfrm>
            <a:off x="7820659" y="2448165"/>
            <a:ext cx="2076050" cy="562889"/>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The test report has an updated title</a:t>
            </a:r>
          </a:p>
        </p:txBody>
      </p:sp>
    </p:spTree>
    <p:extLst>
      <p:ext uri="{BB962C8B-B14F-4D97-AF65-F5344CB8AC3E}">
        <p14:creationId xmlns:p14="http://schemas.microsoft.com/office/powerpoint/2010/main" val="25962585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23" grpId="0" animBg="1"/>
      <p:bldP spid="25"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CE07"/>
            </a:gs>
            <a:gs pos="100000">
              <a:schemeClr val="bg1"/>
            </a:gs>
            <a:gs pos="100000">
              <a:schemeClr val="accent1">
                <a:lumMod val="45000"/>
                <a:lumOff val="55000"/>
              </a:schemeClr>
            </a:gs>
            <a:gs pos="34000">
              <a:schemeClr val="bg1"/>
            </a:gs>
          </a:gsLst>
          <a:lin ang="5400000" scaled="1"/>
          <a:tileRect/>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C457B0-4B78-4FA7-A5FA-C32002BDC63E}"/>
              </a:ext>
            </a:extLst>
          </p:cNvPr>
          <p:cNvCxnSpPr>
            <a:cxnSpLocks/>
          </p:cNvCxnSpPr>
          <p:nvPr/>
        </p:nvCxnSpPr>
        <p:spPr>
          <a:xfrm>
            <a:off x="0" y="6147227"/>
            <a:ext cx="12192000" cy="0"/>
          </a:xfrm>
          <a:prstGeom prst="line">
            <a:avLst/>
          </a:prstGeom>
          <a:ln w="114300">
            <a:solidFill>
              <a:srgbClr val="FDCE07"/>
            </a:solidFill>
          </a:ln>
        </p:spPr>
        <p:style>
          <a:lnRef idx="3">
            <a:schemeClr val="accent4"/>
          </a:lnRef>
          <a:fillRef idx="0">
            <a:schemeClr val="accent4"/>
          </a:fillRef>
          <a:effectRef idx="2">
            <a:schemeClr val="accent4"/>
          </a:effectRef>
          <a:fontRef idx="minor">
            <a:schemeClr val="tx1"/>
          </a:fontRef>
        </p:style>
      </p:cxnSp>
      <p:sp>
        <p:nvSpPr>
          <p:cNvPr id="10" name="TextBox 9">
            <a:extLst>
              <a:ext uri="{FF2B5EF4-FFF2-40B4-BE49-F238E27FC236}">
                <a16:creationId xmlns:a16="http://schemas.microsoft.com/office/drawing/2014/main" id="{3B4878D5-A649-41CF-AFC1-CD51E3B8811D}"/>
              </a:ext>
            </a:extLst>
          </p:cNvPr>
          <p:cNvSpPr txBox="1"/>
          <p:nvPr/>
        </p:nvSpPr>
        <p:spPr>
          <a:xfrm>
            <a:off x="1636616" y="5661591"/>
            <a:ext cx="1539204" cy="369332"/>
          </a:xfrm>
          <a:prstGeom prst="rect">
            <a:avLst/>
          </a:prstGeom>
          <a:noFill/>
        </p:spPr>
        <p:txBody>
          <a:bodyPr wrap="none" rtlCol="0">
            <a:spAutoFit/>
          </a:bodyPr>
          <a:lstStyle/>
          <a:p>
            <a:r>
              <a:rPr lang="en-US" i="1" dirty="0">
                <a:solidFill>
                  <a:srgbClr val="696B6D"/>
                </a:solidFill>
                <a:latin typeface="ProximaNova-Bold"/>
              </a:rPr>
              <a:t>ISO 9001 2015</a:t>
            </a:r>
            <a:endParaRPr lang="en-US" i="1" dirty="0">
              <a:latin typeface="ProximaNova-Bold"/>
            </a:endParaRPr>
          </a:p>
        </p:txBody>
      </p:sp>
      <p:sp>
        <p:nvSpPr>
          <p:cNvPr id="11" name="TextBox 10">
            <a:extLst>
              <a:ext uri="{FF2B5EF4-FFF2-40B4-BE49-F238E27FC236}">
                <a16:creationId xmlns:a16="http://schemas.microsoft.com/office/drawing/2014/main" id="{B0E18386-F6F2-44C8-9CA8-FCBCCA351560}"/>
              </a:ext>
            </a:extLst>
          </p:cNvPr>
          <p:cNvSpPr txBox="1"/>
          <p:nvPr/>
        </p:nvSpPr>
        <p:spPr>
          <a:xfrm>
            <a:off x="3815059" y="5656727"/>
            <a:ext cx="5043625" cy="369332"/>
          </a:xfrm>
          <a:prstGeom prst="rect">
            <a:avLst/>
          </a:prstGeom>
          <a:noFill/>
        </p:spPr>
        <p:txBody>
          <a:bodyPr wrap="none" rtlCol="0">
            <a:spAutoFit/>
          </a:bodyPr>
          <a:lstStyle/>
          <a:p>
            <a:r>
              <a:rPr lang="en-US" i="1" dirty="0">
                <a:solidFill>
                  <a:srgbClr val="6E6F71"/>
                </a:solidFill>
                <a:latin typeface="ProximaNova-RegularIt"/>
              </a:rPr>
              <a:t>The World’s Source for High Voltage Test Equipment</a:t>
            </a:r>
            <a:endParaRPr lang="en-US" i="1" dirty="0"/>
          </a:p>
        </p:txBody>
      </p:sp>
      <p:sp>
        <p:nvSpPr>
          <p:cNvPr id="12" name="TextBox 11">
            <a:extLst>
              <a:ext uri="{FF2B5EF4-FFF2-40B4-BE49-F238E27FC236}">
                <a16:creationId xmlns:a16="http://schemas.microsoft.com/office/drawing/2014/main" id="{95480AA9-4BAA-4758-A1C6-547BCE614B9A}"/>
              </a:ext>
            </a:extLst>
          </p:cNvPr>
          <p:cNvSpPr txBox="1"/>
          <p:nvPr/>
        </p:nvSpPr>
        <p:spPr>
          <a:xfrm>
            <a:off x="9300754" y="5656727"/>
            <a:ext cx="2236510" cy="369332"/>
          </a:xfrm>
          <a:prstGeom prst="rect">
            <a:avLst/>
          </a:prstGeom>
          <a:noFill/>
        </p:spPr>
        <p:txBody>
          <a:bodyPr wrap="none" rtlCol="0">
            <a:spAutoFit/>
          </a:bodyPr>
          <a:lstStyle/>
          <a:p>
            <a:r>
              <a:rPr lang="en-US" b="1" i="1" dirty="0">
                <a:solidFill>
                  <a:srgbClr val="696B6D"/>
                </a:solidFill>
                <a:latin typeface="ArialNarrow-BoldItalic"/>
              </a:rPr>
              <a:t>MADE IN THE USA</a:t>
            </a:r>
            <a:endParaRPr lang="en-US" dirty="0"/>
          </a:p>
        </p:txBody>
      </p:sp>
      <p:sp>
        <p:nvSpPr>
          <p:cNvPr id="13" name="TextBox 12">
            <a:extLst>
              <a:ext uri="{FF2B5EF4-FFF2-40B4-BE49-F238E27FC236}">
                <a16:creationId xmlns:a16="http://schemas.microsoft.com/office/drawing/2014/main" id="{D0AA37C7-49BF-4EC4-A2F1-B94ECD967CCD}"/>
              </a:ext>
            </a:extLst>
          </p:cNvPr>
          <p:cNvSpPr txBox="1"/>
          <p:nvPr/>
        </p:nvSpPr>
        <p:spPr>
          <a:xfrm>
            <a:off x="661081" y="6265601"/>
            <a:ext cx="10876183" cy="369332"/>
          </a:xfrm>
          <a:prstGeom prst="rect">
            <a:avLst/>
          </a:prstGeom>
          <a:noFill/>
        </p:spPr>
        <p:txBody>
          <a:bodyPr wrap="none" rtlCol="0">
            <a:spAutoFit/>
          </a:bodyPr>
          <a:lstStyle/>
          <a:p>
            <a:r>
              <a:rPr lang="en-US" b="1" dirty="0">
                <a:solidFill>
                  <a:srgbClr val="6E6F71"/>
                </a:solidFill>
                <a:latin typeface="ProximaNova-Bold"/>
              </a:rPr>
              <a:t>High Voltage, Inc. </a:t>
            </a:r>
            <a:r>
              <a:rPr lang="en-US" dirty="0">
                <a:solidFill>
                  <a:srgbClr val="FFCE03"/>
                </a:solidFill>
                <a:latin typeface="ProximaNova-Regular"/>
              </a:rPr>
              <a:t>• </a:t>
            </a:r>
            <a:r>
              <a:rPr lang="en-US" dirty="0">
                <a:solidFill>
                  <a:srgbClr val="6E6F71"/>
                </a:solidFill>
                <a:latin typeface="ProximaNova-Regular"/>
              </a:rPr>
              <a:t>hvinc.com </a:t>
            </a:r>
            <a:r>
              <a:rPr lang="en-US" dirty="0">
                <a:solidFill>
                  <a:srgbClr val="FFCE03"/>
                </a:solidFill>
                <a:latin typeface="ProximaNova-Regular"/>
              </a:rPr>
              <a:t>• </a:t>
            </a:r>
            <a:r>
              <a:rPr lang="en-US" dirty="0">
                <a:solidFill>
                  <a:srgbClr val="6E6F71"/>
                </a:solidFill>
                <a:latin typeface="ProximaNova-Regular"/>
              </a:rPr>
              <a:t>p. 518.329.3275 </a:t>
            </a:r>
            <a:r>
              <a:rPr lang="en-US" dirty="0">
                <a:solidFill>
                  <a:srgbClr val="FFCE03"/>
                </a:solidFill>
                <a:latin typeface="ProximaNova-Regular"/>
              </a:rPr>
              <a:t>• </a:t>
            </a:r>
            <a:r>
              <a:rPr lang="en-US" dirty="0">
                <a:solidFill>
                  <a:srgbClr val="6E6F71"/>
                </a:solidFill>
                <a:latin typeface="ProximaNova-Regular"/>
              </a:rPr>
              <a:t>f. 518.329.3271 </a:t>
            </a:r>
            <a:r>
              <a:rPr lang="en-US" dirty="0">
                <a:solidFill>
                  <a:srgbClr val="FFCE03"/>
                </a:solidFill>
                <a:latin typeface="ProximaNova-Regular"/>
              </a:rPr>
              <a:t>• </a:t>
            </a:r>
            <a:r>
              <a:rPr lang="en-US" dirty="0">
                <a:solidFill>
                  <a:srgbClr val="6E6F71"/>
                </a:solidFill>
                <a:latin typeface="ProximaNova-Regular"/>
              </a:rPr>
              <a:t>31 County Route 7A </a:t>
            </a:r>
            <a:r>
              <a:rPr lang="en-US" dirty="0">
                <a:solidFill>
                  <a:srgbClr val="FFCE03"/>
                </a:solidFill>
                <a:latin typeface="ProximaNova-Regular"/>
              </a:rPr>
              <a:t>• </a:t>
            </a:r>
            <a:r>
              <a:rPr lang="en-US" dirty="0">
                <a:solidFill>
                  <a:srgbClr val="6E6F71"/>
                </a:solidFill>
                <a:latin typeface="ProximaNova-Regular"/>
              </a:rPr>
              <a:t>Copake, NY 12516 USA</a:t>
            </a:r>
            <a:endParaRPr lang="en-US" dirty="0"/>
          </a:p>
        </p:txBody>
      </p:sp>
      <p:sp>
        <p:nvSpPr>
          <p:cNvPr id="4" name="Title 3">
            <a:extLst>
              <a:ext uri="{FF2B5EF4-FFF2-40B4-BE49-F238E27FC236}">
                <a16:creationId xmlns:a16="http://schemas.microsoft.com/office/drawing/2014/main" id="{7FE6B64C-658B-4710-86ED-34051D402935}"/>
              </a:ext>
            </a:extLst>
          </p:cNvPr>
          <p:cNvSpPr>
            <a:spLocks noGrp="1"/>
          </p:cNvSpPr>
          <p:nvPr>
            <p:ph type="title"/>
          </p:nvPr>
        </p:nvSpPr>
        <p:spPr/>
        <p:txBody>
          <a:bodyPr>
            <a:normAutofit/>
          </a:bodyPr>
          <a:lstStyle/>
          <a:p>
            <a:pPr algn="ctr"/>
            <a:r>
              <a:rPr lang="en-US" sz="4000" dirty="0"/>
              <a:t>Add Your Company’s Logo to Report</a:t>
            </a:r>
          </a:p>
        </p:txBody>
      </p:sp>
      <p:sp>
        <p:nvSpPr>
          <p:cNvPr id="17" name="Content Placeholder 16">
            <a:extLst>
              <a:ext uri="{FF2B5EF4-FFF2-40B4-BE49-F238E27FC236}">
                <a16:creationId xmlns:a16="http://schemas.microsoft.com/office/drawing/2014/main" id="{A1F14D23-8634-4302-8CA0-DE4D56C96204}"/>
              </a:ext>
            </a:extLst>
          </p:cNvPr>
          <p:cNvSpPr>
            <a:spLocks noGrp="1"/>
          </p:cNvSpPr>
          <p:nvPr>
            <p:ph idx="1"/>
          </p:nvPr>
        </p:nvSpPr>
        <p:spPr>
          <a:xfrm>
            <a:off x="838200" y="1791714"/>
            <a:ext cx="10515600" cy="4351338"/>
          </a:xfrm>
        </p:spPr>
        <p:txBody>
          <a:bodyPr/>
          <a:lstStyle/>
          <a:p>
            <a:endParaRPr lang="en-US" dirty="0"/>
          </a:p>
        </p:txBody>
      </p:sp>
      <p:pic>
        <p:nvPicPr>
          <p:cNvPr id="16" name="Picture 15">
            <a:extLst>
              <a:ext uri="{FF2B5EF4-FFF2-40B4-BE49-F238E27FC236}">
                <a16:creationId xmlns:a16="http://schemas.microsoft.com/office/drawing/2014/main" id="{3B1BF98C-4B2E-468B-B73C-524236ABA98C}"/>
              </a:ext>
            </a:extLst>
          </p:cNvPr>
          <p:cNvPicPr>
            <a:picLocks noChangeAspect="1"/>
          </p:cNvPicPr>
          <p:nvPr/>
        </p:nvPicPr>
        <p:blipFill>
          <a:blip r:embed="rId2"/>
          <a:stretch>
            <a:fillRect/>
          </a:stretch>
        </p:blipFill>
        <p:spPr>
          <a:xfrm>
            <a:off x="838200" y="1882160"/>
            <a:ext cx="5072312" cy="3548180"/>
          </a:xfrm>
          <a:prstGeom prst="rect">
            <a:avLst/>
          </a:prstGeom>
        </p:spPr>
      </p:pic>
      <p:sp>
        <p:nvSpPr>
          <p:cNvPr id="2" name="Rectangle: Rounded Corners 1">
            <a:extLst>
              <a:ext uri="{FF2B5EF4-FFF2-40B4-BE49-F238E27FC236}">
                <a16:creationId xmlns:a16="http://schemas.microsoft.com/office/drawing/2014/main" id="{9CE33B93-65DA-49C2-B7A2-A6AEAC33E850}"/>
              </a:ext>
            </a:extLst>
          </p:cNvPr>
          <p:cNvSpPr/>
          <p:nvPr/>
        </p:nvSpPr>
        <p:spPr>
          <a:xfrm>
            <a:off x="4190301" y="2902591"/>
            <a:ext cx="1048624" cy="243281"/>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Click on setting</a:t>
            </a:r>
          </a:p>
        </p:txBody>
      </p:sp>
      <p:sp>
        <p:nvSpPr>
          <p:cNvPr id="3" name="Arrow: Down 2">
            <a:extLst>
              <a:ext uri="{FF2B5EF4-FFF2-40B4-BE49-F238E27FC236}">
                <a16:creationId xmlns:a16="http://schemas.microsoft.com/office/drawing/2014/main" id="{A2E2F614-E293-4E88-BACD-417AF487F9F3}"/>
              </a:ext>
            </a:extLst>
          </p:cNvPr>
          <p:cNvSpPr/>
          <p:nvPr/>
        </p:nvSpPr>
        <p:spPr>
          <a:xfrm>
            <a:off x="4630723" y="3145872"/>
            <a:ext cx="167780" cy="573508"/>
          </a:xfrm>
          <a:prstGeom prst="down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5" name="Content Placeholder 19" descr="A screenshot of a cell phone&#10;&#10;Description generated with very high confidence">
            <a:extLst>
              <a:ext uri="{FF2B5EF4-FFF2-40B4-BE49-F238E27FC236}">
                <a16:creationId xmlns:a16="http://schemas.microsoft.com/office/drawing/2014/main" id="{7A4A125B-0F39-4298-9237-4B52E64BC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869" y="2205478"/>
            <a:ext cx="5075635" cy="2901544"/>
          </a:xfrm>
          <a:prstGeom prst="rect">
            <a:avLst/>
          </a:prstGeom>
        </p:spPr>
      </p:pic>
      <p:sp>
        <p:nvSpPr>
          <p:cNvPr id="6" name="Rectangle: Rounded Corners 5">
            <a:extLst>
              <a:ext uri="{FF2B5EF4-FFF2-40B4-BE49-F238E27FC236}">
                <a16:creationId xmlns:a16="http://schemas.microsoft.com/office/drawing/2014/main" id="{2924F781-C75E-447E-AB64-D7B514F569F6}"/>
              </a:ext>
            </a:extLst>
          </p:cNvPr>
          <p:cNvSpPr/>
          <p:nvPr/>
        </p:nvSpPr>
        <p:spPr>
          <a:xfrm>
            <a:off x="6955901" y="2593425"/>
            <a:ext cx="1372897" cy="662730"/>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Browse and choose the your company logo file in .jpg, .</a:t>
            </a:r>
            <a:r>
              <a:rPr lang="en-US" sz="1000" dirty="0" err="1"/>
              <a:t>png</a:t>
            </a:r>
            <a:r>
              <a:rPr lang="en-US" sz="1000" dirty="0"/>
              <a:t>. Or .bmp format</a:t>
            </a:r>
          </a:p>
        </p:txBody>
      </p:sp>
      <p:sp>
        <p:nvSpPr>
          <p:cNvPr id="8" name="Arrow: Down 7">
            <a:extLst>
              <a:ext uri="{FF2B5EF4-FFF2-40B4-BE49-F238E27FC236}">
                <a16:creationId xmlns:a16="http://schemas.microsoft.com/office/drawing/2014/main" id="{6B3560D4-1D31-4969-81C5-3B9453ACE6D7}"/>
              </a:ext>
            </a:extLst>
          </p:cNvPr>
          <p:cNvSpPr/>
          <p:nvPr/>
        </p:nvSpPr>
        <p:spPr>
          <a:xfrm>
            <a:off x="7547141" y="3256155"/>
            <a:ext cx="190419" cy="409711"/>
          </a:xfrm>
          <a:prstGeom prst="down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B6D7F35-4BD9-425A-AC0E-283E77F5E765}"/>
              </a:ext>
            </a:extLst>
          </p:cNvPr>
          <p:cNvPicPr>
            <a:picLocks noChangeAspect="1"/>
          </p:cNvPicPr>
          <p:nvPr/>
        </p:nvPicPr>
        <p:blipFill>
          <a:blip r:embed="rId4"/>
          <a:stretch>
            <a:fillRect/>
          </a:stretch>
        </p:blipFill>
        <p:spPr>
          <a:xfrm>
            <a:off x="6275392" y="1876064"/>
            <a:ext cx="5078408" cy="3554276"/>
          </a:xfrm>
          <a:prstGeom prst="rect">
            <a:avLst/>
          </a:prstGeom>
        </p:spPr>
      </p:pic>
      <p:sp>
        <p:nvSpPr>
          <p:cNvPr id="14" name="Rectangle: Rounded Corners 13">
            <a:extLst>
              <a:ext uri="{FF2B5EF4-FFF2-40B4-BE49-F238E27FC236}">
                <a16:creationId xmlns:a16="http://schemas.microsoft.com/office/drawing/2014/main" id="{9EC1B525-CD6E-4A81-A90B-88F8F7C934CE}"/>
              </a:ext>
            </a:extLst>
          </p:cNvPr>
          <p:cNvSpPr/>
          <p:nvPr/>
        </p:nvSpPr>
        <p:spPr>
          <a:xfrm>
            <a:off x="6409189" y="2205477"/>
            <a:ext cx="1137952" cy="562889"/>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Your company logo will appear here</a:t>
            </a:r>
          </a:p>
        </p:txBody>
      </p:sp>
      <p:pic>
        <p:nvPicPr>
          <p:cNvPr id="19" name="Picture 18" descr="A picture containing indoor, wall&#10;&#10;Description generated with high confidence">
            <a:extLst>
              <a:ext uri="{FF2B5EF4-FFF2-40B4-BE49-F238E27FC236}">
                <a16:creationId xmlns:a16="http://schemas.microsoft.com/office/drawing/2014/main" id="{06E5670B-BA25-47C5-BDD1-47F4DFD777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736" y="5629781"/>
            <a:ext cx="986246" cy="404246"/>
          </a:xfrm>
          <a:prstGeom prst="rect">
            <a:avLst/>
          </a:prstGeom>
        </p:spPr>
      </p:pic>
    </p:spTree>
    <p:extLst>
      <p:ext uri="{BB962C8B-B14F-4D97-AF65-F5344CB8AC3E}">
        <p14:creationId xmlns:p14="http://schemas.microsoft.com/office/powerpoint/2010/main" val="9470443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42"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6"/>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8"/>
                                        </p:tgtEl>
                                        <p:attrNameLst>
                                          <p:attrName>style.visibility</p:attrName>
                                        </p:attrNameLst>
                                      </p:cBhvr>
                                      <p:to>
                                        <p:strVal val="hidden"/>
                                      </p:to>
                                    </p:set>
                                  </p:childTnLst>
                                </p:cTn>
                              </p:par>
                              <p:par>
                                <p:cTn id="26" presetID="42"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par>
                                <p:cTn id="31" presetID="1" presetClass="entr" presetSubtype="0" fill="hold" grpId="0" nodeType="withEffect">
                                  <p:stCondLst>
                                    <p:cond delay="125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1" animBg="1"/>
      <p:bldP spid="6" grpId="0" animBg="1"/>
      <p:bldP spid="6" grpId="1" animBg="1"/>
      <p:bldP spid="8" grpId="0" animBg="1"/>
      <p:bldP spid="8" grpId="1"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CE07"/>
            </a:gs>
            <a:gs pos="100000">
              <a:schemeClr val="bg1"/>
            </a:gs>
            <a:gs pos="100000">
              <a:schemeClr val="accent1">
                <a:lumMod val="45000"/>
                <a:lumOff val="55000"/>
              </a:schemeClr>
            </a:gs>
            <a:gs pos="34000">
              <a:schemeClr val="bg1"/>
            </a:gs>
          </a:gsLst>
          <a:lin ang="5400000" scaled="1"/>
          <a:tileRect/>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C457B0-4B78-4FA7-A5FA-C32002BDC63E}"/>
              </a:ext>
            </a:extLst>
          </p:cNvPr>
          <p:cNvCxnSpPr>
            <a:cxnSpLocks/>
          </p:cNvCxnSpPr>
          <p:nvPr/>
        </p:nvCxnSpPr>
        <p:spPr>
          <a:xfrm>
            <a:off x="0" y="6147227"/>
            <a:ext cx="12192000" cy="0"/>
          </a:xfrm>
          <a:prstGeom prst="line">
            <a:avLst/>
          </a:prstGeom>
          <a:ln w="114300">
            <a:solidFill>
              <a:srgbClr val="FDCE07"/>
            </a:solidFill>
          </a:ln>
        </p:spPr>
        <p:style>
          <a:lnRef idx="3">
            <a:schemeClr val="accent4"/>
          </a:lnRef>
          <a:fillRef idx="0">
            <a:schemeClr val="accent4"/>
          </a:fillRef>
          <a:effectRef idx="2">
            <a:schemeClr val="accent4"/>
          </a:effectRef>
          <a:fontRef idx="minor">
            <a:schemeClr val="tx1"/>
          </a:fontRef>
        </p:style>
      </p:cxnSp>
      <p:sp>
        <p:nvSpPr>
          <p:cNvPr id="10" name="TextBox 9">
            <a:extLst>
              <a:ext uri="{FF2B5EF4-FFF2-40B4-BE49-F238E27FC236}">
                <a16:creationId xmlns:a16="http://schemas.microsoft.com/office/drawing/2014/main" id="{3B4878D5-A649-41CF-AFC1-CD51E3B8811D}"/>
              </a:ext>
            </a:extLst>
          </p:cNvPr>
          <p:cNvSpPr txBox="1"/>
          <p:nvPr/>
        </p:nvSpPr>
        <p:spPr>
          <a:xfrm>
            <a:off x="1636616" y="5661591"/>
            <a:ext cx="1539204" cy="369332"/>
          </a:xfrm>
          <a:prstGeom prst="rect">
            <a:avLst/>
          </a:prstGeom>
          <a:noFill/>
        </p:spPr>
        <p:txBody>
          <a:bodyPr wrap="none" rtlCol="0">
            <a:spAutoFit/>
          </a:bodyPr>
          <a:lstStyle/>
          <a:p>
            <a:r>
              <a:rPr lang="en-US" i="1" dirty="0">
                <a:solidFill>
                  <a:srgbClr val="696B6D"/>
                </a:solidFill>
                <a:latin typeface="ProximaNova-Bold"/>
              </a:rPr>
              <a:t>ISO 9001 2015</a:t>
            </a:r>
            <a:endParaRPr lang="en-US" i="1" dirty="0">
              <a:latin typeface="ProximaNova-Bold"/>
            </a:endParaRPr>
          </a:p>
        </p:txBody>
      </p:sp>
      <p:sp>
        <p:nvSpPr>
          <p:cNvPr id="11" name="TextBox 10">
            <a:extLst>
              <a:ext uri="{FF2B5EF4-FFF2-40B4-BE49-F238E27FC236}">
                <a16:creationId xmlns:a16="http://schemas.microsoft.com/office/drawing/2014/main" id="{B0E18386-F6F2-44C8-9CA8-FCBCCA351560}"/>
              </a:ext>
            </a:extLst>
          </p:cNvPr>
          <p:cNvSpPr txBox="1"/>
          <p:nvPr/>
        </p:nvSpPr>
        <p:spPr>
          <a:xfrm>
            <a:off x="3815059" y="5656727"/>
            <a:ext cx="5043625" cy="369332"/>
          </a:xfrm>
          <a:prstGeom prst="rect">
            <a:avLst/>
          </a:prstGeom>
          <a:noFill/>
        </p:spPr>
        <p:txBody>
          <a:bodyPr wrap="none" rtlCol="0">
            <a:spAutoFit/>
          </a:bodyPr>
          <a:lstStyle/>
          <a:p>
            <a:r>
              <a:rPr lang="en-US" i="1" dirty="0">
                <a:solidFill>
                  <a:srgbClr val="6E6F71"/>
                </a:solidFill>
                <a:latin typeface="ProximaNova-RegularIt"/>
              </a:rPr>
              <a:t>The World’s Source for High Voltage Test Equipment</a:t>
            </a:r>
            <a:endParaRPr lang="en-US" i="1" dirty="0"/>
          </a:p>
        </p:txBody>
      </p:sp>
      <p:sp>
        <p:nvSpPr>
          <p:cNvPr id="12" name="TextBox 11">
            <a:extLst>
              <a:ext uri="{FF2B5EF4-FFF2-40B4-BE49-F238E27FC236}">
                <a16:creationId xmlns:a16="http://schemas.microsoft.com/office/drawing/2014/main" id="{95480AA9-4BAA-4758-A1C6-547BCE614B9A}"/>
              </a:ext>
            </a:extLst>
          </p:cNvPr>
          <p:cNvSpPr txBox="1"/>
          <p:nvPr/>
        </p:nvSpPr>
        <p:spPr>
          <a:xfrm>
            <a:off x="9300754" y="5656727"/>
            <a:ext cx="2236510" cy="369332"/>
          </a:xfrm>
          <a:prstGeom prst="rect">
            <a:avLst/>
          </a:prstGeom>
          <a:noFill/>
        </p:spPr>
        <p:txBody>
          <a:bodyPr wrap="none" rtlCol="0">
            <a:spAutoFit/>
          </a:bodyPr>
          <a:lstStyle/>
          <a:p>
            <a:r>
              <a:rPr lang="en-US" b="1" i="1" dirty="0">
                <a:solidFill>
                  <a:srgbClr val="696B6D"/>
                </a:solidFill>
                <a:latin typeface="ArialNarrow-BoldItalic"/>
              </a:rPr>
              <a:t>MADE IN THE USA</a:t>
            </a:r>
            <a:endParaRPr lang="en-US" dirty="0"/>
          </a:p>
        </p:txBody>
      </p:sp>
      <p:sp>
        <p:nvSpPr>
          <p:cNvPr id="13" name="TextBox 12">
            <a:extLst>
              <a:ext uri="{FF2B5EF4-FFF2-40B4-BE49-F238E27FC236}">
                <a16:creationId xmlns:a16="http://schemas.microsoft.com/office/drawing/2014/main" id="{D0AA37C7-49BF-4EC4-A2F1-B94ECD967CCD}"/>
              </a:ext>
            </a:extLst>
          </p:cNvPr>
          <p:cNvSpPr txBox="1"/>
          <p:nvPr/>
        </p:nvSpPr>
        <p:spPr>
          <a:xfrm>
            <a:off x="661081" y="6265601"/>
            <a:ext cx="10876183" cy="369332"/>
          </a:xfrm>
          <a:prstGeom prst="rect">
            <a:avLst/>
          </a:prstGeom>
          <a:noFill/>
        </p:spPr>
        <p:txBody>
          <a:bodyPr wrap="none" rtlCol="0">
            <a:spAutoFit/>
          </a:bodyPr>
          <a:lstStyle/>
          <a:p>
            <a:r>
              <a:rPr lang="en-US" b="1" dirty="0">
                <a:solidFill>
                  <a:srgbClr val="6E6F71"/>
                </a:solidFill>
                <a:latin typeface="ProximaNova-Bold"/>
              </a:rPr>
              <a:t>High Voltage, Inc. </a:t>
            </a:r>
            <a:r>
              <a:rPr lang="en-US" dirty="0">
                <a:solidFill>
                  <a:srgbClr val="FFCE03"/>
                </a:solidFill>
                <a:latin typeface="ProximaNova-Regular"/>
              </a:rPr>
              <a:t>• </a:t>
            </a:r>
            <a:r>
              <a:rPr lang="en-US" dirty="0">
                <a:solidFill>
                  <a:srgbClr val="6E6F71"/>
                </a:solidFill>
                <a:latin typeface="ProximaNova-Regular"/>
              </a:rPr>
              <a:t>hvinc.com </a:t>
            </a:r>
            <a:r>
              <a:rPr lang="en-US" dirty="0">
                <a:solidFill>
                  <a:srgbClr val="FFCE03"/>
                </a:solidFill>
                <a:latin typeface="ProximaNova-Regular"/>
              </a:rPr>
              <a:t>• </a:t>
            </a:r>
            <a:r>
              <a:rPr lang="en-US" dirty="0">
                <a:solidFill>
                  <a:srgbClr val="6E6F71"/>
                </a:solidFill>
                <a:latin typeface="ProximaNova-Regular"/>
              </a:rPr>
              <a:t>p. 518.329.3275 </a:t>
            </a:r>
            <a:r>
              <a:rPr lang="en-US" dirty="0">
                <a:solidFill>
                  <a:srgbClr val="FFCE03"/>
                </a:solidFill>
                <a:latin typeface="ProximaNova-Regular"/>
              </a:rPr>
              <a:t>• </a:t>
            </a:r>
            <a:r>
              <a:rPr lang="en-US" dirty="0">
                <a:solidFill>
                  <a:srgbClr val="6E6F71"/>
                </a:solidFill>
                <a:latin typeface="ProximaNova-Regular"/>
              </a:rPr>
              <a:t>f. 518.329.3271 </a:t>
            </a:r>
            <a:r>
              <a:rPr lang="en-US" dirty="0">
                <a:solidFill>
                  <a:srgbClr val="FFCE03"/>
                </a:solidFill>
                <a:latin typeface="ProximaNova-Regular"/>
              </a:rPr>
              <a:t>• </a:t>
            </a:r>
            <a:r>
              <a:rPr lang="en-US" dirty="0">
                <a:solidFill>
                  <a:srgbClr val="6E6F71"/>
                </a:solidFill>
                <a:latin typeface="ProximaNova-Regular"/>
              </a:rPr>
              <a:t>31 County Route 7A </a:t>
            </a:r>
            <a:r>
              <a:rPr lang="en-US" dirty="0">
                <a:solidFill>
                  <a:srgbClr val="FFCE03"/>
                </a:solidFill>
                <a:latin typeface="ProximaNova-Regular"/>
              </a:rPr>
              <a:t>• </a:t>
            </a:r>
            <a:r>
              <a:rPr lang="en-US" dirty="0">
                <a:solidFill>
                  <a:srgbClr val="6E6F71"/>
                </a:solidFill>
                <a:latin typeface="ProximaNova-Regular"/>
              </a:rPr>
              <a:t>Copake, NY 12516 USA</a:t>
            </a:r>
            <a:endParaRPr lang="en-US" dirty="0"/>
          </a:p>
        </p:txBody>
      </p:sp>
      <p:sp>
        <p:nvSpPr>
          <p:cNvPr id="4" name="Title 3">
            <a:extLst>
              <a:ext uri="{FF2B5EF4-FFF2-40B4-BE49-F238E27FC236}">
                <a16:creationId xmlns:a16="http://schemas.microsoft.com/office/drawing/2014/main" id="{7FE6B64C-658B-4710-86ED-34051D402935}"/>
              </a:ext>
            </a:extLst>
          </p:cNvPr>
          <p:cNvSpPr>
            <a:spLocks noGrp="1"/>
          </p:cNvSpPr>
          <p:nvPr>
            <p:ph type="title"/>
          </p:nvPr>
        </p:nvSpPr>
        <p:spPr/>
        <p:txBody>
          <a:bodyPr>
            <a:normAutofit/>
          </a:bodyPr>
          <a:lstStyle/>
          <a:p>
            <a:pPr algn="ctr"/>
            <a:r>
              <a:rPr lang="en-US" sz="4000" dirty="0"/>
              <a:t>Export to .csv for Advanced Report Generation</a:t>
            </a:r>
          </a:p>
        </p:txBody>
      </p:sp>
      <p:pic>
        <p:nvPicPr>
          <p:cNvPr id="2" name="Content Placeholder 1">
            <a:extLst>
              <a:ext uri="{FF2B5EF4-FFF2-40B4-BE49-F238E27FC236}">
                <a16:creationId xmlns:a16="http://schemas.microsoft.com/office/drawing/2014/main" id="{D7A6C50B-64CE-4C84-8F3C-1CF2A26E6C95}"/>
              </a:ext>
            </a:extLst>
          </p:cNvPr>
          <p:cNvPicPr>
            <a:picLocks noGrp="1" noChangeAspect="1"/>
          </p:cNvPicPr>
          <p:nvPr>
            <p:ph idx="1"/>
          </p:nvPr>
        </p:nvPicPr>
        <p:blipFill>
          <a:blip r:embed="rId2"/>
          <a:stretch>
            <a:fillRect/>
          </a:stretch>
        </p:blipFill>
        <p:spPr>
          <a:xfrm>
            <a:off x="838200" y="1882160"/>
            <a:ext cx="5072312" cy="3548180"/>
          </a:xfrm>
          <a:prstGeom prst="rect">
            <a:avLst/>
          </a:prstGeom>
        </p:spPr>
      </p:pic>
      <p:sp>
        <p:nvSpPr>
          <p:cNvPr id="3" name="Rectangle: Rounded Corners 2">
            <a:extLst>
              <a:ext uri="{FF2B5EF4-FFF2-40B4-BE49-F238E27FC236}">
                <a16:creationId xmlns:a16="http://schemas.microsoft.com/office/drawing/2014/main" id="{1BBAEFB7-9948-49CA-B642-FD5CB2C9C51C}"/>
              </a:ext>
            </a:extLst>
          </p:cNvPr>
          <p:cNvSpPr/>
          <p:nvPr/>
        </p:nvSpPr>
        <p:spPr>
          <a:xfrm>
            <a:off x="4160939" y="3069701"/>
            <a:ext cx="1107347" cy="402671"/>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Click on export to .csv</a:t>
            </a:r>
          </a:p>
        </p:txBody>
      </p:sp>
      <p:sp>
        <p:nvSpPr>
          <p:cNvPr id="8" name="Arrow: Down 7">
            <a:extLst>
              <a:ext uri="{FF2B5EF4-FFF2-40B4-BE49-F238E27FC236}">
                <a16:creationId xmlns:a16="http://schemas.microsoft.com/office/drawing/2014/main" id="{E033F14F-A67F-431D-96A0-7287C14798A9}"/>
              </a:ext>
            </a:extLst>
          </p:cNvPr>
          <p:cNvSpPr/>
          <p:nvPr/>
        </p:nvSpPr>
        <p:spPr>
          <a:xfrm>
            <a:off x="4630723" y="3472372"/>
            <a:ext cx="151002" cy="554344"/>
          </a:xfrm>
          <a:prstGeom prst="down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F5014AC-3EA5-4F88-91EA-316CDF8949B6}"/>
              </a:ext>
            </a:extLst>
          </p:cNvPr>
          <p:cNvPicPr>
            <a:picLocks noChangeAspect="1"/>
          </p:cNvPicPr>
          <p:nvPr/>
        </p:nvPicPr>
        <p:blipFill>
          <a:blip r:embed="rId3"/>
          <a:stretch>
            <a:fillRect/>
          </a:stretch>
        </p:blipFill>
        <p:spPr>
          <a:xfrm>
            <a:off x="3556865" y="1882160"/>
            <a:ext cx="5078269" cy="3548180"/>
          </a:xfrm>
          <a:prstGeom prst="rect">
            <a:avLst/>
          </a:prstGeom>
        </p:spPr>
      </p:pic>
      <p:sp>
        <p:nvSpPr>
          <p:cNvPr id="15" name="Rectangle: Rounded Corners 14">
            <a:extLst>
              <a:ext uri="{FF2B5EF4-FFF2-40B4-BE49-F238E27FC236}">
                <a16:creationId xmlns:a16="http://schemas.microsoft.com/office/drawing/2014/main" id="{F83D15F2-D64B-4947-838E-1A16096583D0}"/>
              </a:ext>
            </a:extLst>
          </p:cNvPr>
          <p:cNvSpPr/>
          <p:nvPr/>
        </p:nvSpPr>
        <p:spPr>
          <a:xfrm>
            <a:off x="3926048" y="3766658"/>
            <a:ext cx="780177" cy="629174"/>
          </a:xfrm>
          <a:prstGeom prst="roundRect">
            <a:avLst/>
          </a:prstGeom>
          <a:noFill/>
          <a:ln w="19050" cap="flat" cmpd="sng" algn="ctr">
            <a:solidFill>
              <a:schemeClr val="dk1"/>
            </a:solidFill>
            <a:prstDash val="solid"/>
            <a:round/>
            <a:headEnd type="none" w="med" len="med"/>
            <a:tailEnd type="none" w="med" len="med"/>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E5E33C3C-56BF-45EA-B14F-CDFD0EA92A96}"/>
              </a:ext>
            </a:extLst>
          </p:cNvPr>
          <p:cNvSpPr/>
          <p:nvPr/>
        </p:nvSpPr>
        <p:spPr>
          <a:xfrm>
            <a:off x="5075408" y="3821186"/>
            <a:ext cx="1303952" cy="520118"/>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Choose one of the saved test data files which are .</a:t>
            </a:r>
            <a:r>
              <a:rPr lang="en-US" sz="1000" dirty="0" err="1"/>
              <a:t>hvc</a:t>
            </a:r>
            <a:r>
              <a:rPr lang="en-US" sz="1000" dirty="0"/>
              <a:t> files</a:t>
            </a:r>
          </a:p>
        </p:txBody>
      </p:sp>
      <p:sp>
        <p:nvSpPr>
          <p:cNvPr id="17" name="Arrow: Left 16">
            <a:extLst>
              <a:ext uri="{FF2B5EF4-FFF2-40B4-BE49-F238E27FC236}">
                <a16:creationId xmlns:a16="http://schemas.microsoft.com/office/drawing/2014/main" id="{D9832F8A-C1C0-4E34-A057-9AAD7775E4B8}"/>
              </a:ext>
            </a:extLst>
          </p:cNvPr>
          <p:cNvSpPr/>
          <p:nvPr/>
        </p:nvSpPr>
        <p:spPr>
          <a:xfrm>
            <a:off x="4714612" y="3972710"/>
            <a:ext cx="360796" cy="226386"/>
          </a:xfrm>
          <a:prstGeom prst="left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B3ABFCF4-7514-498C-9922-B6267531E863}"/>
              </a:ext>
            </a:extLst>
          </p:cNvPr>
          <p:cNvSpPr/>
          <p:nvPr/>
        </p:nvSpPr>
        <p:spPr>
          <a:xfrm>
            <a:off x="7219076" y="4062095"/>
            <a:ext cx="939567" cy="274001"/>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Click on open</a:t>
            </a:r>
          </a:p>
        </p:txBody>
      </p:sp>
      <p:sp>
        <p:nvSpPr>
          <p:cNvPr id="19" name="Arrow: Down 18">
            <a:extLst>
              <a:ext uri="{FF2B5EF4-FFF2-40B4-BE49-F238E27FC236}">
                <a16:creationId xmlns:a16="http://schemas.microsoft.com/office/drawing/2014/main" id="{FF76C83A-F967-42AE-93AE-97D03765735C}"/>
              </a:ext>
            </a:extLst>
          </p:cNvPr>
          <p:cNvSpPr/>
          <p:nvPr/>
        </p:nvSpPr>
        <p:spPr>
          <a:xfrm>
            <a:off x="7583648" y="4341304"/>
            <a:ext cx="210425" cy="819979"/>
          </a:xfrm>
          <a:prstGeom prst="downArrow">
            <a:avLst/>
          </a:prstGeom>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D6F35792-C7CF-431C-9535-FF8042911692}"/>
              </a:ext>
            </a:extLst>
          </p:cNvPr>
          <p:cNvPicPr>
            <a:picLocks noChangeAspect="1"/>
          </p:cNvPicPr>
          <p:nvPr/>
        </p:nvPicPr>
        <p:blipFill>
          <a:blip r:embed="rId4"/>
          <a:stretch>
            <a:fillRect/>
          </a:stretch>
        </p:blipFill>
        <p:spPr>
          <a:xfrm>
            <a:off x="6271308" y="1877077"/>
            <a:ext cx="5078269" cy="3553263"/>
          </a:xfrm>
          <a:prstGeom prst="rect">
            <a:avLst/>
          </a:prstGeom>
        </p:spPr>
      </p:pic>
      <p:sp>
        <p:nvSpPr>
          <p:cNvPr id="21" name="Rectangle: Rounded Corners 20">
            <a:extLst>
              <a:ext uri="{FF2B5EF4-FFF2-40B4-BE49-F238E27FC236}">
                <a16:creationId xmlns:a16="http://schemas.microsoft.com/office/drawing/2014/main" id="{3CCCB137-AE59-4628-8FB9-474A4183C66C}"/>
              </a:ext>
            </a:extLst>
          </p:cNvPr>
          <p:cNvSpPr/>
          <p:nvPr/>
        </p:nvSpPr>
        <p:spPr>
          <a:xfrm>
            <a:off x="7748138" y="3464825"/>
            <a:ext cx="2124608" cy="569438"/>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Your test report data has been imported to .csv format, open with Excel or other spreadsheet program</a:t>
            </a:r>
          </a:p>
        </p:txBody>
      </p:sp>
      <p:pic>
        <p:nvPicPr>
          <p:cNvPr id="22" name="Picture 21" descr="A picture containing indoor, wall&#10;&#10;Description generated with high confidence">
            <a:extLst>
              <a:ext uri="{FF2B5EF4-FFF2-40B4-BE49-F238E27FC236}">
                <a16:creationId xmlns:a16="http://schemas.microsoft.com/office/drawing/2014/main" id="{A7412886-497A-469C-8606-08CC25AF95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081" y="5621812"/>
            <a:ext cx="986246" cy="404246"/>
          </a:xfrm>
          <a:prstGeom prst="rect">
            <a:avLst/>
          </a:prstGeom>
        </p:spPr>
      </p:pic>
    </p:spTree>
    <p:extLst>
      <p:ext uri="{BB962C8B-B14F-4D97-AF65-F5344CB8AC3E}">
        <p14:creationId xmlns:p14="http://schemas.microsoft.com/office/powerpoint/2010/main" val="33959364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42"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7"/>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8"/>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9"/>
                                        </p:tgtEl>
                                        <p:attrNameLst>
                                          <p:attrName>style.visibility</p:attrName>
                                        </p:attrNameLst>
                                      </p:cBhvr>
                                      <p:to>
                                        <p:strVal val="hidden"/>
                                      </p:to>
                                    </p:set>
                                  </p:childTnLst>
                                </p:cTn>
                              </p:par>
                              <p:par>
                                <p:cTn id="41" presetID="42"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1"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8"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1219</Words>
  <Application>Microsoft Office PowerPoint</Application>
  <PresentationFormat>Widescreen</PresentationFormat>
  <Paragraphs>137</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ArialNarrow-BoldItalic</vt:lpstr>
      <vt:lpstr>Calibri</vt:lpstr>
      <vt:lpstr>Calibri Light</vt:lpstr>
      <vt:lpstr>ProximaNova-Bold</vt:lpstr>
      <vt:lpstr>ProximaNova-Regular</vt:lpstr>
      <vt:lpstr>ProximaNova-RegularIt</vt:lpstr>
      <vt:lpstr>Office Theme</vt:lpstr>
      <vt:lpstr>PowerPoint Presentation</vt:lpstr>
      <vt:lpstr>E-Link is HVI’s feature packed remote control and report generation software package</vt:lpstr>
      <vt:lpstr>The Home Screen</vt:lpstr>
      <vt:lpstr>Connecting Wirelessly to VLF</vt:lpstr>
      <vt:lpstr>Remote Operation of Hipot via XBee Wireless Protocol</vt:lpstr>
      <vt:lpstr>Custom Report Generation</vt:lpstr>
      <vt:lpstr>Change the Test Report Title</vt:lpstr>
      <vt:lpstr>Add Your Company’s Logo to Report</vt:lpstr>
      <vt:lpstr>Export to .csv for Advanced Report Generation</vt:lpstr>
      <vt:lpstr>Build Custom Test Profiles</vt:lpstr>
      <vt:lpstr>Build Custom Test Sequences</vt:lpstr>
      <vt:lpstr>Wireless File Transfer Between PC and VLF </vt:lpstr>
      <vt:lpstr>Simulation Mode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Personius</dc:creator>
  <cp:lastModifiedBy>Nathan Personius</cp:lastModifiedBy>
  <cp:revision>178</cp:revision>
  <dcterms:created xsi:type="dcterms:W3CDTF">2017-06-20T18:58:54Z</dcterms:created>
  <dcterms:modified xsi:type="dcterms:W3CDTF">2019-05-24T18:37:33Z</dcterms:modified>
</cp:coreProperties>
</file>